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9" r:id="rId3"/>
    <p:sldId id="258" r:id="rId4"/>
    <p:sldId id="260" r:id="rId5"/>
    <p:sldId id="261" r:id="rId6"/>
    <p:sldId id="262" r:id="rId7"/>
    <p:sldId id="263" r:id="rId8"/>
    <p:sldId id="268" r:id="rId9"/>
    <p:sldId id="270" r:id="rId10"/>
    <p:sldId id="264" r:id="rId11"/>
    <p:sldId id="265" r:id="rId12"/>
    <p:sldId id="266" r:id="rId13"/>
    <p:sldId id="269" r:id="rId14"/>
    <p:sldId id="267" r:id="rId15"/>
    <p:sldId id="272" r:id="rId16"/>
    <p:sldId id="273" r:id="rId17"/>
    <p:sldId id="274" r:id="rId18"/>
    <p:sldId id="271" r:id="rId19"/>
    <p:sldId id="275" r:id="rId20"/>
    <p:sldId id="276" r:id="rId21"/>
    <p:sldId id="277" r:id="rId22"/>
    <p:sldId id="279" r:id="rId23"/>
    <p:sldId id="288" r:id="rId24"/>
    <p:sldId id="286" r:id="rId25"/>
    <p:sldId id="278" r:id="rId26"/>
    <p:sldId id="282" r:id="rId27"/>
    <p:sldId id="281" r:id="rId28"/>
    <p:sldId id="280" r:id="rId29"/>
    <p:sldId id="283" r:id="rId30"/>
    <p:sldId id="284" r:id="rId31"/>
    <p:sldId id="285" r:id="rId32"/>
    <p:sldId id="289"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04"/>
    <p:restoredTop sz="81148"/>
  </p:normalViewPr>
  <p:slideViewPr>
    <p:cSldViewPr snapToGrid="0" snapToObjects="1">
      <p:cViewPr varScale="1">
        <p:scale>
          <a:sx n="109" d="100"/>
          <a:sy n="109" d="100"/>
        </p:scale>
        <p:origin x="20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ED81C-180F-174A-84ED-C8165389DE33}" type="datetimeFigureOut">
              <a:rPr lang="en-US" smtClean="0"/>
              <a:t>6/23/21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0460-9B7E-2249-ABBD-A326CE64C4D1}" type="slidenum">
              <a:rPr lang="en-US" smtClean="0"/>
              <a:t>‹#›</a:t>
            </a:fld>
            <a:endParaRPr lang="en-US"/>
          </a:p>
        </p:txBody>
      </p:sp>
    </p:spTree>
    <p:extLst>
      <p:ext uri="{BB962C8B-B14F-4D97-AF65-F5344CB8AC3E}">
        <p14:creationId xmlns:p14="http://schemas.microsoft.com/office/powerpoint/2010/main" val="263025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ahbiobank.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Patients suspected of having pulmonary hypertension (PH) undergo extensive diagnostic testing. The purpose of diagnostic testing is to confirm that PH exists and identify the underlying cause so that appropriate treatment can be administered.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201/2572 PAH cases in the US </a:t>
            </a:r>
            <a:r>
              <a:rPr lang="en-US" sz="1200" b="0" i="0" kern="1200" dirty="0">
                <a:solidFill>
                  <a:schemeClr val="tx1"/>
                </a:solidFill>
                <a:effectLst/>
                <a:latin typeface="+mn-lt"/>
                <a:ea typeface="+mn-ea"/>
                <a:cs typeface="+mn-cs"/>
                <a:hlinkClick r:id="rId3"/>
              </a:rPr>
              <a:t>PAH Biobank</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3D680460-9B7E-2249-ABBD-A326CE64C4D1}" type="slidenum">
              <a:rPr lang="en-US" smtClean="0"/>
              <a:t>3</a:t>
            </a:fld>
            <a:endParaRPr lang="en-US"/>
          </a:p>
        </p:txBody>
      </p:sp>
    </p:spTree>
    <p:extLst>
      <p:ext uri="{BB962C8B-B14F-4D97-AF65-F5344CB8AC3E}">
        <p14:creationId xmlns:p14="http://schemas.microsoft.com/office/powerpoint/2010/main" val="4094320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Proximal port lies in RA</a:t>
            </a:r>
          </a:p>
          <a:p>
            <a:r>
              <a:rPr lang="en-US" dirty="0"/>
              <a:t>Terminal portion lies in main PA, thermistor allows determination of CO using </a:t>
            </a:r>
            <a:r>
              <a:rPr lang="en-US" dirty="0" err="1"/>
              <a:t>thermodulation</a:t>
            </a:r>
            <a:r>
              <a:rPr lang="en-US" dirty="0"/>
              <a:t> curve</a:t>
            </a:r>
          </a:p>
        </p:txBody>
      </p:sp>
      <p:sp>
        <p:nvSpPr>
          <p:cNvPr id="4" name="Slide Number Placeholder 3"/>
          <p:cNvSpPr>
            <a:spLocks noGrp="1"/>
          </p:cNvSpPr>
          <p:nvPr>
            <p:ph type="sldNum" sz="quarter" idx="5"/>
          </p:nvPr>
        </p:nvSpPr>
        <p:spPr/>
        <p:txBody>
          <a:bodyPr/>
          <a:lstStyle/>
          <a:p>
            <a:fld id="{3D680460-9B7E-2249-ABBD-A326CE64C4D1}" type="slidenum">
              <a:rPr lang="en-US" smtClean="0"/>
              <a:t>26</a:t>
            </a:fld>
            <a:endParaRPr lang="en-US"/>
          </a:p>
        </p:txBody>
      </p:sp>
    </p:spTree>
    <p:extLst>
      <p:ext uri="{BB962C8B-B14F-4D97-AF65-F5344CB8AC3E}">
        <p14:creationId xmlns:p14="http://schemas.microsoft.com/office/powerpoint/2010/main" val="1362570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from past, where PA of 25mmHg was used for PH diagnosis</a:t>
            </a:r>
          </a:p>
        </p:txBody>
      </p:sp>
      <p:sp>
        <p:nvSpPr>
          <p:cNvPr id="4" name="Slide Number Placeholder 3"/>
          <p:cNvSpPr>
            <a:spLocks noGrp="1"/>
          </p:cNvSpPr>
          <p:nvPr>
            <p:ph type="sldNum" sz="quarter" idx="5"/>
          </p:nvPr>
        </p:nvSpPr>
        <p:spPr/>
        <p:txBody>
          <a:bodyPr/>
          <a:lstStyle/>
          <a:p>
            <a:fld id="{3D680460-9B7E-2249-ABBD-A326CE64C4D1}" type="slidenum">
              <a:rPr lang="en-US" smtClean="0"/>
              <a:t>30</a:t>
            </a:fld>
            <a:endParaRPr lang="en-US"/>
          </a:p>
        </p:txBody>
      </p:sp>
    </p:spTree>
    <p:extLst>
      <p:ext uri="{BB962C8B-B14F-4D97-AF65-F5344CB8AC3E}">
        <p14:creationId xmlns:p14="http://schemas.microsoft.com/office/powerpoint/2010/main" val="3933876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E634-04C9-444C-8DE8-F49658603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01AAF1-C5AC-F746-B625-7FA7F6E39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F99645-4228-B646-811C-64369751F8F6}"/>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5" name="Footer Placeholder 4">
            <a:extLst>
              <a:ext uri="{FF2B5EF4-FFF2-40B4-BE49-F238E27FC236}">
                <a16:creationId xmlns:a16="http://schemas.microsoft.com/office/drawing/2014/main" id="{0994100A-FBF1-D748-90F4-C6FA2FF75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FAD4C-8EE9-C94C-9261-F0FD3B835311}"/>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95999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5953-4DA3-0C40-A7E0-53C0E2F464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7F4D8F-3E0A-AF4D-94BA-7279E146C8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536A0-1004-744D-A273-6F304C975CD2}"/>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5" name="Footer Placeholder 4">
            <a:extLst>
              <a:ext uri="{FF2B5EF4-FFF2-40B4-BE49-F238E27FC236}">
                <a16:creationId xmlns:a16="http://schemas.microsoft.com/office/drawing/2014/main" id="{9FA79576-5F71-A94F-9C88-2A5DB33C1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16EC1-100C-0B49-9328-DDB56C5B5D31}"/>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412691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397B73-F6A8-544F-8CE9-013B554D87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6AB513-50E9-4741-BAAB-B35CFCD918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73774-2144-9D4C-B98D-D3571ADE6B92}"/>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5" name="Footer Placeholder 4">
            <a:extLst>
              <a:ext uri="{FF2B5EF4-FFF2-40B4-BE49-F238E27FC236}">
                <a16:creationId xmlns:a16="http://schemas.microsoft.com/office/drawing/2014/main" id="{5A57CD26-C1DB-DC40-98A7-6A654184F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EF84F-464A-6F4D-A979-CFE027BC5DC2}"/>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2478633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7A99-08E1-6C43-8C0C-E240C0DC4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968EBC-8B6C-3A44-883C-05CE59DDF3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C852-B448-4B41-BB5F-AEBCA6ECE1FE}"/>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5" name="Footer Placeholder 4">
            <a:extLst>
              <a:ext uri="{FF2B5EF4-FFF2-40B4-BE49-F238E27FC236}">
                <a16:creationId xmlns:a16="http://schemas.microsoft.com/office/drawing/2014/main" id="{9448A447-580F-C842-8F89-CFE8AE1C5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965FA-2D8C-984B-8FD3-0E063096C43C}"/>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47231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1075-3613-B946-AFEC-46ED931170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DF931A-0A63-0248-81CA-7ADB3F74D5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B92AF6-2047-6844-A084-2EFC8D1002F2}"/>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5" name="Footer Placeholder 4">
            <a:extLst>
              <a:ext uri="{FF2B5EF4-FFF2-40B4-BE49-F238E27FC236}">
                <a16:creationId xmlns:a16="http://schemas.microsoft.com/office/drawing/2014/main" id="{62EB7691-C943-6244-8C4A-1685A174C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7CF4B-C796-F144-99D4-BCA4FF55F2AF}"/>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1099693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9FE8-91CA-5B41-94D7-973938B610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5BAB7-E7F9-2841-893D-EA063EA10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6EAC66-81CF-5940-A8C9-E273BE744D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C9C5D8-38E0-3446-A8FC-8507069D05CB}"/>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6" name="Footer Placeholder 5">
            <a:extLst>
              <a:ext uri="{FF2B5EF4-FFF2-40B4-BE49-F238E27FC236}">
                <a16:creationId xmlns:a16="http://schemas.microsoft.com/office/drawing/2014/main" id="{00A685F1-B212-8947-BA44-6411E80E00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3E743-BF9C-0045-B069-F340A6810494}"/>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142946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7B730-6548-9F43-9A8A-467AB1E4AC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663653-3436-0040-B598-329E6D5897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41CA56-55AC-F34A-B3FE-492015D790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CAD20-830B-6148-A9DA-C41C76F37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985838-5CBF-FA47-BF3D-7534819B35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13C9F-495D-C64B-A189-2676C89A8130}"/>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8" name="Footer Placeholder 7">
            <a:extLst>
              <a:ext uri="{FF2B5EF4-FFF2-40B4-BE49-F238E27FC236}">
                <a16:creationId xmlns:a16="http://schemas.microsoft.com/office/drawing/2014/main" id="{8C63CB24-7491-614D-9801-DF9D6CF445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1701FB-9E5D-5F4E-BEE9-2D6CD61EE16D}"/>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1076343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5C74-0E18-0A40-9385-AF12B929AF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F6DC4D-E5DF-B941-B1F2-60F95F2414CD}"/>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4" name="Footer Placeholder 3">
            <a:extLst>
              <a:ext uri="{FF2B5EF4-FFF2-40B4-BE49-F238E27FC236}">
                <a16:creationId xmlns:a16="http://schemas.microsoft.com/office/drawing/2014/main" id="{E45DA618-2A7A-DA40-BE5B-48348FC131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27ECE6-FEB6-364E-B4B2-597391E9FD25}"/>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227769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E4942-5611-F94A-9254-1DFA8EBC9B2D}"/>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3" name="Footer Placeholder 2">
            <a:extLst>
              <a:ext uri="{FF2B5EF4-FFF2-40B4-BE49-F238E27FC236}">
                <a16:creationId xmlns:a16="http://schemas.microsoft.com/office/drawing/2014/main" id="{26D53D38-A4F1-9A4D-A4CC-3E3DA30F44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7A2CAF-0DF8-EB41-9534-1DA1F5A45B92}"/>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1741028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3D2A-606B-9A45-BC53-EAAFF4D52C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3A31B6-FC79-334D-B9E3-E5BFA0ECFD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353D44-9F23-B74B-BDD7-BF001B30D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66A65-5B3A-8F47-9FA2-4673BBB74B96}"/>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6" name="Footer Placeholder 5">
            <a:extLst>
              <a:ext uri="{FF2B5EF4-FFF2-40B4-BE49-F238E27FC236}">
                <a16:creationId xmlns:a16="http://schemas.microsoft.com/office/drawing/2014/main" id="{402CFF69-88A2-F34E-BBB8-36C12DF65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946E35-91DF-F94D-A882-B628598D758C}"/>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262608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F7C6-F32F-624C-94AA-50D1E56DD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3C4C33-8337-6A46-94A3-027415C16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088F68-FF83-7F4C-AB02-3C2963ABB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94E14-9234-DB4A-B0E8-9AF093C02C44}"/>
              </a:ext>
            </a:extLst>
          </p:cNvPr>
          <p:cNvSpPr>
            <a:spLocks noGrp="1"/>
          </p:cNvSpPr>
          <p:nvPr>
            <p:ph type="dt" sz="half" idx="10"/>
          </p:nvPr>
        </p:nvSpPr>
        <p:spPr/>
        <p:txBody>
          <a:bodyPr/>
          <a:lstStyle/>
          <a:p>
            <a:fld id="{422A8671-781A-8E4E-9020-0071CD083A1A}" type="datetimeFigureOut">
              <a:rPr lang="en-US" smtClean="0"/>
              <a:t>6/23/21</a:t>
            </a:fld>
            <a:endParaRPr lang="en-US"/>
          </a:p>
        </p:txBody>
      </p:sp>
      <p:sp>
        <p:nvSpPr>
          <p:cNvPr id="6" name="Footer Placeholder 5">
            <a:extLst>
              <a:ext uri="{FF2B5EF4-FFF2-40B4-BE49-F238E27FC236}">
                <a16:creationId xmlns:a16="http://schemas.microsoft.com/office/drawing/2014/main" id="{5CBE5EC5-44E7-C145-A1AC-B14C96C6D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48C5B-FE43-3944-B5C0-9EB5ED244457}"/>
              </a:ext>
            </a:extLst>
          </p:cNvPr>
          <p:cNvSpPr>
            <a:spLocks noGrp="1"/>
          </p:cNvSpPr>
          <p:nvPr>
            <p:ph type="sldNum" sz="quarter" idx="12"/>
          </p:nvPr>
        </p:nvSpPr>
        <p:spPr/>
        <p:txBody>
          <a:bodyPr/>
          <a:lstStyle/>
          <a:p>
            <a:fld id="{50763C9E-D4DD-3D44-B963-66A878EEAD74}" type="slidenum">
              <a:rPr lang="en-US" smtClean="0"/>
              <a:t>‹#›</a:t>
            </a:fld>
            <a:endParaRPr lang="en-US"/>
          </a:p>
        </p:txBody>
      </p:sp>
    </p:spTree>
    <p:extLst>
      <p:ext uri="{BB962C8B-B14F-4D97-AF65-F5344CB8AC3E}">
        <p14:creationId xmlns:p14="http://schemas.microsoft.com/office/powerpoint/2010/main" val="362910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DC53DF-919E-4B40-8259-3082BE4D43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D0692A-4F3D-A943-87B5-863705A1E2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A5EBD-C13F-1646-838C-99B2DCE87B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A8671-781A-8E4E-9020-0071CD083A1A}" type="datetimeFigureOut">
              <a:rPr lang="en-US" smtClean="0"/>
              <a:t>6/23/21</a:t>
            </a:fld>
            <a:endParaRPr lang="en-US"/>
          </a:p>
        </p:txBody>
      </p:sp>
      <p:sp>
        <p:nvSpPr>
          <p:cNvPr id="5" name="Footer Placeholder 4">
            <a:extLst>
              <a:ext uri="{FF2B5EF4-FFF2-40B4-BE49-F238E27FC236}">
                <a16:creationId xmlns:a16="http://schemas.microsoft.com/office/drawing/2014/main" id="{05BA74AD-A839-A247-8F6D-0ECAC970E6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8073FC-2DD1-0F45-BA4E-4FB5C3AC04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63C9E-D4DD-3D44-B963-66A878EEAD74}" type="slidenum">
              <a:rPr lang="en-US" smtClean="0"/>
              <a:t>‹#›</a:t>
            </a:fld>
            <a:endParaRPr lang="en-US"/>
          </a:p>
        </p:txBody>
      </p:sp>
    </p:spTree>
    <p:extLst>
      <p:ext uri="{BB962C8B-B14F-4D97-AF65-F5344CB8AC3E}">
        <p14:creationId xmlns:p14="http://schemas.microsoft.com/office/powerpoint/2010/main" val="958594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3989-CC0D-CA49-9E36-B1630D45B49A}"/>
              </a:ext>
            </a:extLst>
          </p:cNvPr>
          <p:cNvSpPr>
            <a:spLocks noGrp="1"/>
          </p:cNvSpPr>
          <p:nvPr>
            <p:ph type="ctrTitle"/>
          </p:nvPr>
        </p:nvSpPr>
        <p:spPr/>
        <p:txBody>
          <a:bodyPr/>
          <a:lstStyle/>
          <a:p>
            <a:r>
              <a:rPr lang="en-US" dirty="0">
                <a:latin typeface="Helvetica" pitchFamily="2" charset="0"/>
              </a:rPr>
              <a:t>Pulmonary Hypertension</a:t>
            </a:r>
          </a:p>
        </p:txBody>
      </p:sp>
      <p:sp>
        <p:nvSpPr>
          <p:cNvPr id="3" name="Subtitle 2">
            <a:extLst>
              <a:ext uri="{FF2B5EF4-FFF2-40B4-BE49-F238E27FC236}">
                <a16:creationId xmlns:a16="http://schemas.microsoft.com/office/drawing/2014/main" id="{60B7D41A-D8CE-5C4F-84C6-153391FDB6F5}"/>
              </a:ext>
            </a:extLst>
          </p:cNvPr>
          <p:cNvSpPr>
            <a:spLocks noGrp="1"/>
          </p:cNvSpPr>
          <p:nvPr>
            <p:ph type="subTitle" idx="1"/>
          </p:nvPr>
        </p:nvSpPr>
        <p:spPr>
          <a:xfrm>
            <a:off x="895109" y="4237585"/>
            <a:ext cx="10401782" cy="1031789"/>
          </a:xfrm>
        </p:spPr>
        <p:txBody>
          <a:bodyPr/>
          <a:lstStyle/>
          <a:p>
            <a:r>
              <a:rPr lang="en-US" dirty="0">
                <a:latin typeface="Helvetica" pitchFamily="2" charset="0"/>
              </a:rPr>
              <a:t>Imaging and invasive measurements for diagnosis and prognostication</a:t>
            </a:r>
          </a:p>
        </p:txBody>
      </p:sp>
    </p:spTree>
    <p:extLst>
      <p:ext uri="{BB962C8B-B14F-4D97-AF65-F5344CB8AC3E}">
        <p14:creationId xmlns:p14="http://schemas.microsoft.com/office/powerpoint/2010/main" val="3241189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665574-DDFF-A74C-A6DA-84E3DE14FC18}"/>
              </a:ext>
            </a:extLst>
          </p:cNvPr>
          <p:cNvSpPr txBox="1"/>
          <p:nvPr/>
        </p:nvSpPr>
        <p:spPr>
          <a:xfrm>
            <a:off x="1006997" y="2262734"/>
            <a:ext cx="3495554" cy="1938992"/>
          </a:xfrm>
          <a:prstGeom prst="rect">
            <a:avLst/>
          </a:prstGeom>
          <a:noFill/>
        </p:spPr>
        <p:txBody>
          <a:bodyPr wrap="square" rtlCol="0">
            <a:spAutoFit/>
          </a:bodyPr>
          <a:lstStyle/>
          <a:p>
            <a:pPr algn="ctr"/>
            <a:r>
              <a:rPr lang="en-US" sz="3000" dirty="0">
                <a:latin typeface="Helvetica" pitchFamily="2" charset="0"/>
              </a:rPr>
              <a:t>ACR appropriateness criteria for imaging in suspected PH</a:t>
            </a:r>
          </a:p>
        </p:txBody>
      </p:sp>
      <p:pic>
        <p:nvPicPr>
          <p:cNvPr id="5" name="Picture 4">
            <a:extLst>
              <a:ext uri="{FF2B5EF4-FFF2-40B4-BE49-F238E27FC236}">
                <a16:creationId xmlns:a16="http://schemas.microsoft.com/office/drawing/2014/main" id="{F0F56233-516D-684B-B61E-25A128E1E00B}"/>
              </a:ext>
            </a:extLst>
          </p:cNvPr>
          <p:cNvPicPr>
            <a:picLocks noChangeAspect="1"/>
          </p:cNvPicPr>
          <p:nvPr/>
        </p:nvPicPr>
        <p:blipFill>
          <a:blip r:embed="rId2"/>
          <a:stretch>
            <a:fillRect/>
          </a:stretch>
        </p:blipFill>
        <p:spPr>
          <a:xfrm>
            <a:off x="5173676" y="0"/>
            <a:ext cx="6150429" cy="6858000"/>
          </a:xfrm>
          <a:prstGeom prst="rect">
            <a:avLst/>
          </a:prstGeom>
        </p:spPr>
      </p:pic>
      <p:sp>
        <p:nvSpPr>
          <p:cNvPr id="6" name="Frame 5">
            <a:extLst>
              <a:ext uri="{FF2B5EF4-FFF2-40B4-BE49-F238E27FC236}">
                <a16:creationId xmlns:a16="http://schemas.microsoft.com/office/drawing/2014/main" id="{A5FFF81D-3203-1C42-BB8C-3D319C8CDDB5}"/>
              </a:ext>
            </a:extLst>
          </p:cNvPr>
          <p:cNvSpPr/>
          <p:nvPr/>
        </p:nvSpPr>
        <p:spPr>
          <a:xfrm>
            <a:off x="5544272" y="995422"/>
            <a:ext cx="5440103" cy="3044143"/>
          </a:xfrm>
          <a:prstGeom prst="frame">
            <a:avLst>
              <a:gd name="adj1" fmla="val 3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AFD65A40-4195-D347-AA1B-F84237E2326E}"/>
              </a:ext>
            </a:extLst>
          </p:cNvPr>
          <p:cNvSpPr txBox="1"/>
          <p:nvPr/>
        </p:nvSpPr>
        <p:spPr>
          <a:xfrm>
            <a:off x="2754774" y="5570184"/>
            <a:ext cx="2816477" cy="923330"/>
          </a:xfrm>
          <a:prstGeom prst="rect">
            <a:avLst/>
          </a:prstGeom>
          <a:noFill/>
        </p:spPr>
        <p:txBody>
          <a:bodyPr wrap="none" rtlCol="0">
            <a:spAutoFit/>
          </a:bodyPr>
          <a:lstStyle/>
          <a:p>
            <a:r>
              <a:rPr lang="en-US" dirty="0"/>
              <a:t>1-3: Usually not appropriate</a:t>
            </a:r>
          </a:p>
          <a:p>
            <a:r>
              <a:rPr lang="en-US" dirty="0"/>
              <a:t>4-6: May be appropriate</a:t>
            </a:r>
          </a:p>
          <a:p>
            <a:r>
              <a:rPr lang="en-US" dirty="0"/>
              <a:t>7-9: Usually appropriate</a:t>
            </a:r>
          </a:p>
        </p:txBody>
      </p:sp>
    </p:spTree>
    <p:extLst>
      <p:ext uri="{BB962C8B-B14F-4D97-AF65-F5344CB8AC3E}">
        <p14:creationId xmlns:p14="http://schemas.microsoft.com/office/powerpoint/2010/main" val="271175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4964-6DB2-C64A-A13F-F1938D7940F2}"/>
              </a:ext>
            </a:extLst>
          </p:cNvPr>
          <p:cNvSpPr>
            <a:spLocks noGrp="1"/>
          </p:cNvSpPr>
          <p:nvPr>
            <p:ph type="title"/>
          </p:nvPr>
        </p:nvSpPr>
        <p:spPr>
          <a:xfrm>
            <a:off x="1115992" y="2592595"/>
            <a:ext cx="10515600" cy="1325563"/>
          </a:xfrm>
        </p:spPr>
        <p:txBody>
          <a:bodyPr/>
          <a:lstStyle/>
          <a:p>
            <a:r>
              <a:rPr lang="en-US" dirty="0"/>
              <a:t>Pulmonary Hypertension Chest Radiograph</a:t>
            </a:r>
          </a:p>
        </p:txBody>
      </p:sp>
    </p:spTree>
    <p:extLst>
      <p:ext uri="{BB962C8B-B14F-4D97-AF65-F5344CB8AC3E}">
        <p14:creationId xmlns:p14="http://schemas.microsoft.com/office/powerpoint/2010/main" val="179900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ure thumbnail gr3">
            <a:extLst>
              <a:ext uri="{FF2B5EF4-FFF2-40B4-BE49-F238E27FC236}">
                <a16:creationId xmlns:a16="http://schemas.microsoft.com/office/drawing/2014/main" id="{DE0E5399-1198-6F4E-9255-55342050E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481" y="525392"/>
            <a:ext cx="5512202" cy="54964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E230C8-A058-0749-853E-038502E13E67}"/>
              </a:ext>
            </a:extLst>
          </p:cNvPr>
          <p:cNvSpPr txBox="1"/>
          <p:nvPr/>
        </p:nvSpPr>
        <p:spPr>
          <a:xfrm>
            <a:off x="1041722" y="3009418"/>
            <a:ext cx="3565003" cy="646331"/>
          </a:xfrm>
          <a:prstGeom prst="rect">
            <a:avLst/>
          </a:prstGeom>
          <a:noFill/>
        </p:spPr>
        <p:txBody>
          <a:bodyPr wrap="square" rtlCol="0">
            <a:spAutoFit/>
          </a:bodyPr>
          <a:lstStyle/>
          <a:p>
            <a:pPr algn="ctr"/>
            <a:r>
              <a:rPr lang="en-US" dirty="0"/>
              <a:t>Engorgement/dilation of R and L descending pulmonary arteries</a:t>
            </a:r>
          </a:p>
        </p:txBody>
      </p:sp>
    </p:spTree>
    <p:extLst>
      <p:ext uri="{BB962C8B-B14F-4D97-AF65-F5344CB8AC3E}">
        <p14:creationId xmlns:p14="http://schemas.microsoft.com/office/powerpoint/2010/main" val="924260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ulmonary hypertension">
            <a:extLst>
              <a:ext uri="{FF2B5EF4-FFF2-40B4-BE49-F238E27FC236}">
                <a16:creationId xmlns:a16="http://schemas.microsoft.com/office/drawing/2014/main" id="{F24ED726-7450-464F-A839-57E4B89B5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82" y="1122865"/>
            <a:ext cx="9254984" cy="4612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2F7923-572D-5B4D-B657-B8946D8A0DBA}"/>
              </a:ext>
            </a:extLst>
          </p:cNvPr>
          <p:cNvSpPr txBox="1"/>
          <p:nvPr/>
        </p:nvSpPr>
        <p:spPr>
          <a:xfrm>
            <a:off x="1037482" y="3429000"/>
            <a:ext cx="1237326" cy="369332"/>
          </a:xfrm>
          <a:prstGeom prst="rect">
            <a:avLst/>
          </a:prstGeom>
          <a:noFill/>
        </p:spPr>
        <p:txBody>
          <a:bodyPr wrap="none" rtlCol="0">
            <a:spAutoFit/>
          </a:bodyPr>
          <a:lstStyle/>
          <a:p>
            <a:r>
              <a:rPr lang="en-US" b="1" dirty="0">
                <a:solidFill>
                  <a:srgbClr val="FF0000"/>
                </a:solidFill>
              </a:rPr>
              <a:t>RA dilation</a:t>
            </a:r>
          </a:p>
        </p:txBody>
      </p:sp>
      <p:sp>
        <p:nvSpPr>
          <p:cNvPr id="6" name="TextBox 5">
            <a:extLst>
              <a:ext uri="{FF2B5EF4-FFF2-40B4-BE49-F238E27FC236}">
                <a16:creationId xmlns:a16="http://schemas.microsoft.com/office/drawing/2014/main" id="{5C5137B9-1FC9-2845-9381-3A4FE96CEBF9}"/>
              </a:ext>
            </a:extLst>
          </p:cNvPr>
          <p:cNvSpPr txBox="1"/>
          <p:nvPr/>
        </p:nvSpPr>
        <p:spPr>
          <a:xfrm>
            <a:off x="6224869" y="1359061"/>
            <a:ext cx="3368294" cy="369332"/>
          </a:xfrm>
          <a:prstGeom prst="rect">
            <a:avLst/>
          </a:prstGeom>
          <a:noFill/>
        </p:spPr>
        <p:txBody>
          <a:bodyPr wrap="none" rtlCol="0">
            <a:spAutoFit/>
          </a:bodyPr>
          <a:lstStyle/>
          <a:p>
            <a:r>
              <a:rPr lang="en-US" b="1" dirty="0">
                <a:solidFill>
                  <a:srgbClr val="FF0000"/>
                </a:solidFill>
              </a:rPr>
              <a:t>Obliteration of retrosternal space</a:t>
            </a:r>
          </a:p>
        </p:txBody>
      </p:sp>
      <p:sp>
        <p:nvSpPr>
          <p:cNvPr id="7" name="TextBox 6">
            <a:extLst>
              <a:ext uri="{FF2B5EF4-FFF2-40B4-BE49-F238E27FC236}">
                <a16:creationId xmlns:a16="http://schemas.microsoft.com/office/drawing/2014/main" id="{63B4CEC3-52BB-3A4D-8BCD-B8D257A6A7E5}"/>
              </a:ext>
            </a:extLst>
          </p:cNvPr>
          <p:cNvSpPr txBox="1"/>
          <p:nvPr/>
        </p:nvSpPr>
        <p:spPr>
          <a:xfrm>
            <a:off x="2928014" y="1543727"/>
            <a:ext cx="1717393" cy="369332"/>
          </a:xfrm>
          <a:prstGeom prst="rect">
            <a:avLst/>
          </a:prstGeom>
          <a:noFill/>
        </p:spPr>
        <p:txBody>
          <a:bodyPr wrap="none" rtlCol="0">
            <a:spAutoFit/>
          </a:bodyPr>
          <a:lstStyle/>
          <a:p>
            <a:r>
              <a:rPr lang="en-US" b="1" dirty="0">
                <a:solidFill>
                  <a:srgbClr val="FF0000"/>
                </a:solidFill>
              </a:rPr>
              <a:t>PA “shadowing”</a:t>
            </a:r>
          </a:p>
        </p:txBody>
      </p:sp>
    </p:spTree>
    <p:extLst>
      <p:ext uri="{BB962C8B-B14F-4D97-AF65-F5344CB8AC3E}">
        <p14:creationId xmlns:p14="http://schemas.microsoft.com/office/powerpoint/2010/main" val="1320578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XR in severe pulmonary hypertension">
            <a:extLst>
              <a:ext uri="{FF2B5EF4-FFF2-40B4-BE49-F238E27FC236}">
                <a16:creationId xmlns:a16="http://schemas.microsoft.com/office/drawing/2014/main" id="{5D073590-5C4D-BB4C-9E39-A56300E9E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018" y="0"/>
            <a:ext cx="68119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346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4964-6DB2-C64A-A13F-F1938D7940F2}"/>
              </a:ext>
            </a:extLst>
          </p:cNvPr>
          <p:cNvSpPr>
            <a:spLocks noGrp="1"/>
          </p:cNvSpPr>
          <p:nvPr>
            <p:ph type="title"/>
          </p:nvPr>
        </p:nvSpPr>
        <p:spPr>
          <a:xfrm>
            <a:off x="1115992" y="2592595"/>
            <a:ext cx="10515600" cy="1325563"/>
          </a:xfrm>
        </p:spPr>
        <p:txBody>
          <a:bodyPr/>
          <a:lstStyle/>
          <a:p>
            <a:pPr algn="ctr"/>
            <a:r>
              <a:rPr lang="en-US" dirty="0"/>
              <a:t>Pulmonary Hypertension Echocardiography</a:t>
            </a:r>
          </a:p>
        </p:txBody>
      </p:sp>
      <p:sp>
        <p:nvSpPr>
          <p:cNvPr id="3" name="TextBox 2">
            <a:extLst>
              <a:ext uri="{FF2B5EF4-FFF2-40B4-BE49-F238E27FC236}">
                <a16:creationId xmlns:a16="http://schemas.microsoft.com/office/drawing/2014/main" id="{C26A4CA0-9A44-D145-9ED7-08D7EAB1A855}"/>
              </a:ext>
            </a:extLst>
          </p:cNvPr>
          <p:cNvSpPr txBox="1"/>
          <p:nvPr/>
        </p:nvSpPr>
        <p:spPr>
          <a:xfrm>
            <a:off x="5197452" y="4085863"/>
            <a:ext cx="1797095" cy="369332"/>
          </a:xfrm>
          <a:prstGeom prst="rect">
            <a:avLst/>
          </a:prstGeom>
          <a:noFill/>
        </p:spPr>
        <p:txBody>
          <a:bodyPr wrap="none" rtlCol="0">
            <a:spAutoFit/>
          </a:bodyPr>
          <a:lstStyle/>
          <a:p>
            <a:r>
              <a:rPr lang="en-US" dirty="0"/>
              <a:t>TTE is first choice</a:t>
            </a:r>
          </a:p>
        </p:txBody>
      </p:sp>
    </p:spTree>
    <p:extLst>
      <p:ext uri="{BB962C8B-B14F-4D97-AF65-F5344CB8AC3E}">
        <p14:creationId xmlns:p14="http://schemas.microsoft.com/office/powerpoint/2010/main" val="2518714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338C-A430-2842-B623-FBABEBD07194}"/>
              </a:ext>
            </a:extLst>
          </p:cNvPr>
          <p:cNvSpPr>
            <a:spLocks noGrp="1"/>
          </p:cNvSpPr>
          <p:nvPr>
            <p:ph type="title"/>
          </p:nvPr>
        </p:nvSpPr>
        <p:spPr/>
        <p:txBody>
          <a:bodyPr/>
          <a:lstStyle/>
          <a:p>
            <a:pPr algn="ctr"/>
            <a:r>
              <a:rPr lang="en-US" dirty="0"/>
              <a:t>TTE in </a:t>
            </a:r>
            <a:r>
              <a:rPr lang="en-US" dirty="0" err="1"/>
              <a:t>pHTN</a:t>
            </a:r>
            <a:endParaRPr lang="en-US" dirty="0"/>
          </a:p>
        </p:txBody>
      </p:sp>
      <p:sp>
        <p:nvSpPr>
          <p:cNvPr id="3" name="Content Placeholder 2">
            <a:extLst>
              <a:ext uri="{FF2B5EF4-FFF2-40B4-BE49-F238E27FC236}">
                <a16:creationId xmlns:a16="http://schemas.microsoft.com/office/drawing/2014/main" id="{24062F7A-7329-E94B-91EE-093301DEC9D1}"/>
              </a:ext>
            </a:extLst>
          </p:cNvPr>
          <p:cNvSpPr>
            <a:spLocks noGrp="1"/>
          </p:cNvSpPr>
          <p:nvPr>
            <p:ph idx="1"/>
          </p:nvPr>
        </p:nvSpPr>
        <p:spPr/>
        <p:txBody>
          <a:bodyPr/>
          <a:lstStyle/>
          <a:p>
            <a:pPr marL="0" indent="0">
              <a:buNone/>
            </a:pPr>
            <a:r>
              <a:rPr lang="en-US" dirty="0"/>
              <a:t>TTE is initial test of choice in patients with </a:t>
            </a:r>
            <a:r>
              <a:rPr lang="en-US" dirty="0" err="1"/>
              <a:t>pHTN</a:t>
            </a:r>
            <a:br>
              <a:rPr lang="en-US" dirty="0"/>
            </a:br>
            <a:endParaRPr lang="en-US" dirty="0"/>
          </a:p>
          <a:p>
            <a:pPr marL="0" indent="0">
              <a:buNone/>
            </a:pPr>
            <a:r>
              <a:rPr lang="en-US" dirty="0"/>
              <a:t>3 major evaluations on TTE:</a:t>
            </a:r>
            <a:br>
              <a:rPr lang="en-US" dirty="0"/>
            </a:br>
            <a:endParaRPr lang="en-US" dirty="0"/>
          </a:p>
          <a:p>
            <a:pPr marL="914400" lvl="1" indent="-457200">
              <a:buFont typeface="+mj-lt"/>
              <a:buAutoNum type="arabicPeriod"/>
            </a:pPr>
            <a:r>
              <a:rPr lang="en-US" dirty="0"/>
              <a:t>Tricuspid regurgitant jet velocity (TRJV) --&gt; </a:t>
            </a:r>
            <a:r>
              <a:rPr lang="en-US" dirty="0" err="1"/>
              <a:t>ePASP</a:t>
            </a:r>
            <a:br>
              <a:rPr lang="en-US" dirty="0"/>
            </a:br>
            <a:endParaRPr lang="en-US" dirty="0"/>
          </a:p>
          <a:p>
            <a:pPr marL="914400" lvl="1" indent="-457200">
              <a:buFont typeface="+mj-lt"/>
              <a:buAutoNum type="arabicPeriod"/>
            </a:pPr>
            <a:r>
              <a:rPr lang="en-US" dirty="0"/>
              <a:t>RV size, wall thickness, and function</a:t>
            </a:r>
            <a:br>
              <a:rPr lang="en-US" dirty="0"/>
            </a:br>
            <a:endParaRPr lang="en-US" dirty="0"/>
          </a:p>
          <a:p>
            <a:pPr marL="914400" lvl="1" indent="-457200">
              <a:buFont typeface="+mj-lt"/>
              <a:buAutoNum type="arabicPeriod"/>
            </a:pPr>
            <a:r>
              <a:rPr lang="en-US" dirty="0"/>
              <a:t>Assessment for contributing left heart disease</a:t>
            </a:r>
          </a:p>
        </p:txBody>
      </p:sp>
    </p:spTree>
    <p:extLst>
      <p:ext uri="{BB962C8B-B14F-4D97-AF65-F5344CB8AC3E}">
        <p14:creationId xmlns:p14="http://schemas.microsoft.com/office/powerpoint/2010/main" val="149399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6C466-4A19-D944-AF47-523BBB438125}"/>
              </a:ext>
            </a:extLst>
          </p:cNvPr>
          <p:cNvSpPr>
            <a:spLocks noGrp="1"/>
          </p:cNvSpPr>
          <p:nvPr>
            <p:ph idx="1"/>
          </p:nvPr>
        </p:nvSpPr>
        <p:spPr>
          <a:xfrm>
            <a:off x="2453833" y="143245"/>
            <a:ext cx="10515600" cy="651357"/>
          </a:xfrm>
        </p:spPr>
        <p:txBody>
          <a:bodyPr/>
          <a:lstStyle/>
          <a:p>
            <a:r>
              <a:rPr lang="en-US" dirty="0"/>
              <a:t>TRJV is estimator for pulmonary artery systolic pressure (</a:t>
            </a:r>
            <a:r>
              <a:rPr lang="en-US" dirty="0" err="1"/>
              <a:t>ePASP</a:t>
            </a:r>
            <a:r>
              <a:rPr lang="en-US" dirty="0"/>
              <a:t>)</a:t>
            </a:r>
          </a:p>
        </p:txBody>
      </p:sp>
      <p:sp>
        <p:nvSpPr>
          <p:cNvPr id="4" name="TextBox 3">
            <a:extLst>
              <a:ext uri="{FF2B5EF4-FFF2-40B4-BE49-F238E27FC236}">
                <a16:creationId xmlns:a16="http://schemas.microsoft.com/office/drawing/2014/main" id="{E320CA72-26FE-CC4D-A641-64F99A98781C}"/>
              </a:ext>
            </a:extLst>
          </p:cNvPr>
          <p:cNvSpPr txBox="1"/>
          <p:nvPr/>
        </p:nvSpPr>
        <p:spPr>
          <a:xfrm>
            <a:off x="6508060" y="794602"/>
            <a:ext cx="3749809" cy="553998"/>
          </a:xfrm>
          <a:prstGeom prst="rect">
            <a:avLst/>
          </a:prstGeom>
          <a:noFill/>
        </p:spPr>
        <p:txBody>
          <a:bodyPr wrap="none" rtlCol="0">
            <a:spAutoFit/>
          </a:bodyPr>
          <a:lstStyle/>
          <a:p>
            <a:r>
              <a:rPr lang="en-US" sz="3000" dirty="0" err="1"/>
              <a:t>ePASP</a:t>
            </a:r>
            <a:r>
              <a:rPr lang="en-US" sz="3000" dirty="0"/>
              <a:t> = 4 x TRV</a:t>
            </a:r>
            <a:r>
              <a:rPr lang="en-US" sz="3000" baseline="30000" dirty="0"/>
              <a:t>2 </a:t>
            </a:r>
            <a:r>
              <a:rPr lang="en-US" sz="3000" dirty="0"/>
              <a:t>+ RAP</a:t>
            </a:r>
            <a:endParaRPr lang="en-US" sz="3000" baseline="30000" dirty="0"/>
          </a:p>
        </p:txBody>
      </p:sp>
      <p:pic>
        <p:nvPicPr>
          <p:cNvPr id="5" name="Picture 4">
            <a:extLst>
              <a:ext uri="{FF2B5EF4-FFF2-40B4-BE49-F238E27FC236}">
                <a16:creationId xmlns:a16="http://schemas.microsoft.com/office/drawing/2014/main" id="{9AB0F61C-F27D-BA4B-9CAE-438F1641F24A}"/>
              </a:ext>
            </a:extLst>
          </p:cNvPr>
          <p:cNvPicPr>
            <a:picLocks noChangeAspect="1"/>
          </p:cNvPicPr>
          <p:nvPr/>
        </p:nvPicPr>
        <p:blipFill>
          <a:blip r:embed="rId2"/>
          <a:stretch>
            <a:fillRect/>
          </a:stretch>
        </p:blipFill>
        <p:spPr>
          <a:xfrm>
            <a:off x="613457" y="2088532"/>
            <a:ext cx="4161340" cy="2890512"/>
          </a:xfrm>
          <a:prstGeom prst="rect">
            <a:avLst/>
          </a:prstGeom>
        </p:spPr>
      </p:pic>
      <p:sp>
        <p:nvSpPr>
          <p:cNvPr id="6" name="TextBox 5">
            <a:extLst>
              <a:ext uri="{FF2B5EF4-FFF2-40B4-BE49-F238E27FC236}">
                <a16:creationId xmlns:a16="http://schemas.microsoft.com/office/drawing/2014/main" id="{36EC9714-5209-6B48-BB2B-01E01E8D7D90}"/>
              </a:ext>
            </a:extLst>
          </p:cNvPr>
          <p:cNvSpPr txBox="1"/>
          <p:nvPr/>
        </p:nvSpPr>
        <p:spPr>
          <a:xfrm>
            <a:off x="1921396" y="4994969"/>
            <a:ext cx="1044838" cy="369332"/>
          </a:xfrm>
          <a:prstGeom prst="rect">
            <a:avLst/>
          </a:prstGeom>
          <a:noFill/>
        </p:spPr>
        <p:txBody>
          <a:bodyPr wrap="none" rtlCol="0">
            <a:spAutoFit/>
          </a:bodyPr>
          <a:lstStyle/>
          <a:p>
            <a:r>
              <a:rPr lang="en-US" dirty="0"/>
              <a:t>ESC 2015</a:t>
            </a:r>
          </a:p>
        </p:txBody>
      </p:sp>
      <p:sp>
        <p:nvSpPr>
          <p:cNvPr id="7" name="TextBox 6">
            <a:extLst>
              <a:ext uri="{FF2B5EF4-FFF2-40B4-BE49-F238E27FC236}">
                <a16:creationId xmlns:a16="http://schemas.microsoft.com/office/drawing/2014/main" id="{F5AEA6F8-4550-F949-A081-A012D8CC472D}"/>
              </a:ext>
            </a:extLst>
          </p:cNvPr>
          <p:cNvSpPr txBox="1"/>
          <p:nvPr/>
        </p:nvSpPr>
        <p:spPr>
          <a:xfrm>
            <a:off x="314445" y="5968909"/>
            <a:ext cx="11563107" cy="646331"/>
          </a:xfrm>
          <a:prstGeom prst="rect">
            <a:avLst/>
          </a:prstGeom>
          <a:noFill/>
        </p:spPr>
        <p:txBody>
          <a:bodyPr wrap="square" rtlCol="0">
            <a:spAutoFit/>
          </a:bodyPr>
          <a:lstStyle/>
          <a:p>
            <a:r>
              <a:rPr lang="en-US" dirty="0"/>
              <a:t>Other echo PH signs: RV/LV diameter &gt; 1.0, flattening of IVS during systole, RV outflow doppler acceleration, early diastolic PA regurgitation &gt;2.2m/s, IVC diameter &gt;21mm without inspiratory collapse, RA ES area &gt;18cm</a:t>
            </a:r>
            <a:r>
              <a:rPr lang="en-US" baseline="30000" dirty="0"/>
              <a:t>2</a:t>
            </a:r>
          </a:p>
        </p:txBody>
      </p:sp>
      <p:pic>
        <p:nvPicPr>
          <p:cNvPr id="13314" name="Picture 2" descr="The peak velocity of the tricuspid regurgitant jet is measured at 2.4... |  Download Scientific Diagram">
            <a:extLst>
              <a:ext uri="{FF2B5EF4-FFF2-40B4-BE49-F238E27FC236}">
                <a16:creationId xmlns:a16="http://schemas.microsoft.com/office/drawing/2014/main" id="{82AC665A-966A-9A44-A6E8-DC3FC8CFB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920" y="1489347"/>
            <a:ext cx="5607731" cy="414264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pical Views (2 of 5)">
            <a:extLst>
              <a:ext uri="{FF2B5EF4-FFF2-40B4-BE49-F238E27FC236}">
                <a16:creationId xmlns:a16="http://schemas.microsoft.com/office/drawing/2014/main" id="{ABA9C29C-BCBF-7140-8527-3145FA13D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53833" cy="1840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079BA9-9752-3D4D-8C08-BB8987E05F62}"/>
              </a:ext>
            </a:extLst>
          </p:cNvPr>
          <p:cNvSpPr txBox="1"/>
          <p:nvPr/>
        </p:nvSpPr>
        <p:spPr>
          <a:xfrm>
            <a:off x="613457" y="5264287"/>
            <a:ext cx="4236673" cy="369332"/>
          </a:xfrm>
          <a:prstGeom prst="rect">
            <a:avLst/>
          </a:prstGeom>
          <a:noFill/>
        </p:spPr>
        <p:txBody>
          <a:bodyPr wrap="none" rtlCol="0">
            <a:spAutoFit/>
          </a:bodyPr>
          <a:lstStyle/>
          <a:p>
            <a:r>
              <a:rPr lang="en-US" b="1" i="1" dirty="0"/>
              <a:t>2.8 and 3.4 m/s are numbers to remember</a:t>
            </a:r>
          </a:p>
        </p:txBody>
      </p:sp>
    </p:spTree>
    <p:extLst>
      <p:ext uri="{BB962C8B-B14F-4D97-AF65-F5344CB8AC3E}">
        <p14:creationId xmlns:p14="http://schemas.microsoft.com/office/powerpoint/2010/main" val="2623094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wiss Medical Weekly - Pulmonary hypertension associated with left-sided  heart disease">
            <a:extLst>
              <a:ext uri="{FF2B5EF4-FFF2-40B4-BE49-F238E27FC236}">
                <a16:creationId xmlns:a16="http://schemas.microsoft.com/office/drawing/2014/main" id="{1CC157FD-A33D-AF45-ACE3-34C2B609A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556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3D4D-C66B-8D4A-A099-F1C41085D8EA}"/>
              </a:ext>
            </a:extLst>
          </p:cNvPr>
          <p:cNvSpPr>
            <a:spLocks noGrp="1"/>
          </p:cNvSpPr>
          <p:nvPr>
            <p:ph type="title"/>
          </p:nvPr>
        </p:nvSpPr>
        <p:spPr>
          <a:xfrm>
            <a:off x="838200" y="245520"/>
            <a:ext cx="10515600" cy="3866076"/>
          </a:xfrm>
        </p:spPr>
        <p:txBody>
          <a:bodyPr>
            <a:normAutofit/>
          </a:bodyPr>
          <a:lstStyle/>
          <a:p>
            <a:r>
              <a:rPr lang="en-US" sz="3600" dirty="0"/>
              <a:t>If echo probability of PH is </a:t>
            </a:r>
            <a:r>
              <a:rPr lang="en-US" sz="3600" b="1" dirty="0"/>
              <a:t>intermediate</a:t>
            </a:r>
            <a:r>
              <a:rPr lang="en-US" sz="3600" dirty="0"/>
              <a:t> to </a:t>
            </a:r>
            <a:r>
              <a:rPr lang="en-US" sz="3600" b="1" dirty="0"/>
              <a:t>high</a:t>
            </a:r>
            <a:r>
              <a:rPr lang="en-US" sz="3600" dirty="0"/>
              <a:t> </a:t>
            </a:r>
            <a:r>
              <a:rPr lang="en-US" sz="3600" b="1" i="1" u="sng" dirty="0"/>
              <a:t>and</a:t>
            </a:r>
            <a:r>
              <a:rPr lang="en-US" sz="3600" dirty="0"/>
              <a:t> PH is not explained by left-heart disease: </a:t>
            </a:r>
            <a:br>
              <a:rPr lang="en-US" sz="3600" dirty="0"/>
            </a:br>
            <a:br>
              <a:rPr lang="en-US" sz="3600" dirty="0"/>
            </a:br>
            <a:r>
              <a:rPr lang="en-US" sz="3600" dirty="0"/>
              <a:t>Guidelines recommend performing additional testing to detect underlying etiology.</a:t>
            </a:r>
          </a:p>
        </p:txBody>
      </p:sp>
      <p:sp>
        <p:nvSpPr>
          <p:cNvPr id="4" name="TextBox 3">
            <a:extLst>
              <a:ext uri="{FF2B5EF4-FFF2-40B4-BE49-F238E27FC236}">
                <a16:creationId xmlns:a16="http://schemas.microsoft.com/office/drawing/2014/main" id="{DCA4716D-6FB2-274D-80C0-F13AE2849C57}"/>
              </a:ext>
            </a:extLst>
          </p:cNvPr>
          <p:cNvSpPr txBox="1"/>
          <p:nvPr/>
        </p:nvSpPr>
        <p:spPr>
          <a:xfrm>
            <a:off x="1555349" y="3284036"/>
            <a:ext cx="8595943" cy="2308324"/>
          </a:xfrm>
          <a:prstGeom prst="rect">
            <a:avLst/>
          </a:prstGeom>
          <a:noFill/>
        </p:spPr>
        <p:txBody>
          <a:bodyPr wrap="none" rtlCol="0">
            <a:spAutoFit/>
          </a:bodyPr>
          <a:lstStyle/>
          <a:p>
            <a:pPr algn="ctr"/>
            <a:r>
              <a:rPr lang="en-US" sz="3600" dirty="0"/>
              <a:t> </a:t>
            </a:r>
            <a:br>
              <a:rPr lang="en-US" sz="3600" dirty="0"/>
            </a:br>
            <a:r>
              <a:rPr lang="en-US" sz="3600" b="1" dirty="0"/>
              <a:t>“Sufficient left heart disease PH” (Group 2) </a:t>
            </a:r>
            <a:br>
              <a:rPr lang="en-US" sz="3600" dirty="0"/>
            </a:br>
            <a:r>
              <a:rPr lang="en-US" sz="3600" dirty="0"/>
              <a:t>vs. </a:t>
            </a:r>
            <a:br>
              <a:rPr lang="en-US" sz="3600" dirty="0"/>
            </a:br>
            <a:r>
              <a:rPr lang="en-US" sz="3600" b="1" dirty="0"/>
              <a:t>“Insufficient left heart disease PH (1, 3, 4, 5)</a:t>
            </a:r>
          </a:p>
        </p:txBody>
      </p:sp>
      <p:sp>
        <p:nvSpPr>
          <p:cNvPr id="3" name="TextBox 2">
            <a:extLst>
              <a:ext uri="{FF2B5EF4-FFF2-40B4-BE49-F238E27FC236}">
                <a16:creationId xmlns:a16="http://schemas.microsoft.com/office/drawing/2014/main" id="{E4DAD98E-6A29-7541-9A38-8852ADC4EA63}"/>
              </a:ext>
            </a:extLst>
          </p:cNvPr>
          <p:cNvSpPr txBox="1"/>
          <p:nvPr/>
        </p:nvSpPr>
        <p:spPr>
          <a:xfrm>
            <a:off x="1633703" y="6427814"/>
            <a:ext cx="8439233" cy="369332"/>
          </a:xfrm>
          <a:prstGeom prst="rect">
            <a:avLst/>
          </a:prstGeom>
          <a:noFill/>
        </p:spPr>
        <p:txBody>
          <a:bodyPr wrap="none" rtlCol="0">
            <a:spAutoFit/>
          </a:bodyPr>
          <a:lstStyle/>
          <a:p>
            <a:r>
              <a:rPr lang="en-US" i="1" dirty="0"/>
              <a:t>i.e., is the PH explainable by left heart disease, or do we need to find another explanation</a:t>
            </a:r>
          </a:p>
        </p:txBody>
      </p:sp>
    </p:spTree>
    <p:extLst>
      <p:ext uri="{BB962C8B-B14F-4D97-AF65-F5344CB8AC3E}">
        <p14:creationId xmlns:p14="http://schemas.microsoft.com/office/powerpoint/2010/main" val="1884815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ernal anatomy of the pulmonary arteries">
            <a:extLst>
              <a:ext uri="{FF2B5EF4-FFF2-40B4-BE49-F238E27FC236}">
                <a16:creationId xmlns:a16="http://schemas.microsoft.com/office/drawing/2014/main" id="{FEFBCF54-AA71-344D-AB6E-957CC7195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568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B15C-8AF1-4B4E-B646-14C95332BFD3}"/>
              </a:ext>
            </a:extLst>
          </p:cNvPr>
          <p:cNvSpPr>
            <a:spLocks noGrp="1"/>
          </p:cNvSpPr>
          <p:nvPr>
            <p:ph type="title"/>
          </p:nvPr>
        </p:nvSpPr>
        <p:spPr>
          <a:xfrm>
            <a:off x="838200" y="376276"/>
            <a:ext cx="10515600" cy="1325563"/>
          </a:xfrm>
        </p:spPr>
        <p:txBody>
          <a:bodyPr>
            <a:normAutofit/>
          </a:bodyPr>
          <a:lstStyle/>
          <a:p>
            <a:pPr algn="ctr"/>
            <a:r>
              <a:rPr lang="en-US" sz="3600" dirty="0"/>
              <a:t>Suspected Group 3 PH (Chronic Hypoxic Lung Disease)</a:t>
            </a:r>
          </a:p>
        </p:txBody>
      </p:sp>
      <p:sp>
        <p:nvSpPr>
          <p:cNvPr id="3" name="Content Placeholder 2">
            <a:extLst>
              <a:ext uri="{FF2B5EF4-FFF2-40B4-BE49-F238E27FC236}">
                <a16:creationId xmlns:a16="http://schemas.microsoft.com/office/drawing/2014/main" id="{2FFE4BBB-F053-BD4F-ADD5-1063CC1956C3}"/>
              </a:ext>
            </a:extLst>
          </p:cNvPr>
          <p:cNvSpPr>
            <a:spLocks noGrp="1"/>
          </p:cNvSpPr>
          <p:nvPr>
            <p:ph idx="1"/>
          </p:nvPr>
        </p:nvSpPr>
        <p:spPr>
          <a:xfrm>
            <a:off x="561348" y="2457918"/>
            <a:ext cx="5338825" cy="2954719"/>
          </a:xfrm>
        </p:spPr>
        <p:txBody>
          <a:bodyPr>
            <a:normAutofit/>
          </a:bodyPr>
          <a:lstStyle/>
          <a:p>
            <a:r>
              <a:rPr lang="en-US" dirty="0"/>
              <a:t>Example testing modalities:</a:t>
            </a:r>
          </a:p>
          <a:p>
            <a:pPr lvl="1"/>
            <a:r>
              <a:rPr lang="en-US" dirty="0"/>
              <a:t>High-resolution CT</a:t>
            </a:r>
          </a:p>
          <a:p>
            <a:pPr lvl="1"/>
            <a:r>
              <a:rPr lang="en-US" dirty="0"/>
              <a:t>DLCO</a:t>
            </a:r>
          </a:p>
          <a:p>
            <a:pPr lvl="1"/>
            <a:r>
              <a:rPr lang="en-US" dirty="0"/>
              <a:t>Pulmonary spirometry</a:t>
            </a:r>
          </a:p>
          <a:p>
            <a:pPr lvl="1"/>
            <a:r>
              <a:rPr lang="en-US" dirty="0"/>
              <a:t>Cardiopulmonary exercise testing</a:t>
            </a:r>
          </a:p>
          <a:p>
            <a:pPr lvl="1"/>
            <a:r>
              <a:rPr lang="en-US" dirty="0"/>
              <a:t>Sleep studies (OSA)</a:t>
            </a:r>
          </a:p>
        </p:txBody>
      </p:sp>
      <p:pic>
        <p:nvPicPr>
          <p:cNvPr id="14338" name="Picture 2" descr="CT features of pulmonary arterial hypertension and its major subtypes: a  systematic CT evaluation of 292 patients from the ASPIRE Registry | Thorax">
            <a:extLst>
              <a:ext uri="{FF2B5EF4-FFF2-40B4-BE49-F238E27FC236}">
                <a16:creationId xmlns:a16="http://schemas.microsoft.com/office/drawing/2014/main" id="{C2B16D05-E9D9-414D-80AA-5D54AB116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828" y="1825911"/>
            <a:ext cx="5482402" cy="421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995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8D9CF-7D42-ED4F-9853-7232B8116515}"/>
              </a:ext>
            </a:extLst>
          </p:cNvPr>
          <p:cNvSpPr>
            <a:spLocks noGrp="1"/>
          </p:cNvSpPr>
          <p:nvPr>
            <p:ph type="title"/>
          </p:nvPr>
        </p:nvSpPr>
        <p:spPr>
          <a:xfrm>
            <a:off x="838200" y="6309"/>
            <a:ext cx="10515600" cy="1325563"/>
          </a:xfrm>
        </p:spPr>
        <p:txBody>
          <a:bodyPr/>
          <a:lstStyle/>
          <a:p>
            <a:pPr algn="ctr"/>
            <a:r>
              <a:rPr lang="en-US" dirty="0"/>
              <a:t>Suspected Group 4 PH (CTEPH)</a:t>
            </a:r>
          </a:p>
        </p:txBody>
      </p:sp>
      <p:sp>
        <p:nvSpPr>
          <p:cNvPr id="3" name="Content Placeholder 2">
            <a:extLst>
              <a:ext uri="{FF2B5EF4-FFF2-40B4-BE49-F238E27FC236}">
                <a16:creationId xmlns:a16="http://schemas.microsoft.com/office/drawing/2014/main" id="{D4F36C87-E40C-0B4B-BAE7-60835988F92C}"/>
              </a:ext>
            </a:extLst>
          </p:cNvPr>
          <p:cNvSpPr>
            <a:spLocks noGrp="1"/>
          </p:cNvSpPr>
          <p:nvPr>
            <p:ph idx="1"/>
          </p:nvPr>
        </p:nvSpPr>
        <p:spPr>
          <a:xfrm>
            <a:off x="838200" y="1119567"/>
            <a:ext cx="10515600" cy="4351338"/>
          </a:xfrm>
        </p:spPr>
        <p:txBody>
          <a:bodyPr/>
          <a:lstStyle/>
          <a:p>
            <a:r>
              <a:rPr lang="en-US" dirty="0"/>
              <a:t>V/Q scan</a:t>
            </a:r>
          </a:p>
          <a:p>
            <a:r>
              <a:rPr lang="en-US" dirty="0"/>
              <a:t>High sensitivity (~95%) and specificity (90%) for CTEPH</a:t>
            </a:r>
          </a:p>
          <a:p>
            <a:r>
              <a:rPr lang="en-US" dirty="0"/>
              <a:t>Can do CTPA or MRPA as well</a:t>
            </a:r>
          </a:p>
        </p:txBody>
      </p:sp>
      <p:pic>
        <p:nvPicPr>
          <p:cNvPr id="15362" name="Picture 2" descr="vq-scan - Pulmonary Hypertension Association">
            <a:extLst>
              <a:ext uri="{FF2B5EF4-FFF2-40B4-BE49-F238E27FC236}">
                <a16:creationId xmlns:a16="http://schemas.microsoft.com/office/drawing/2014/main" id="{050971B9-D046-CE42-8338-0B65282DE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707" y="2754403"/>
            <a:ext cx="9738167" cy="398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153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932CB-1351-C843-830A-DFE7E453CA29}"/>
              </a:ext>
            </a:extLst>
          </p:cNvPr>
          <p:cNvSpPr>
            <a:spLocks noGrp="1"/>
          </p:cNvSpPr>
          <p:nvPr>
            <p:ph type="title"/>
          </p:nvPr>
        </p:nvSpPr>
        <p:spPr>
          <a:xfrm>
            <a:off x="838200" y="2766218"/>
            <a:ext cx="10515600" cy="1325563"/>
          </a:xfrm>
        </p:spPr>
        <p:txBody>
          <a:bodyPr/>
          <a:lstStyle/>
          <a:p>
            <a:pPr algn="ctr"/>
            <a:r>
              <a:rPr lang="en-US" dirty="0"/>
              <a:t>Right Heart Catheterization (RHC)</a:t>
            </a:r>
          </a:p>
        </p:txBody>
      </p:sp>
      <p:sp>
        <p:nvSpPr>
          <p:cNvPr id="3" name="TextBox 2">
            <a:extLst>
              <a:ext uri="{FF2B5EF4-FFF2-40B4-BE49-F238E27FC236}">
                <a16:creationId xmlns:a16="http://schemas.microsoft.com/office/drawing/2014/main" id="{FC2616A7-6DF5-B140-8566-7006BC8956B0}"/>
              </a:ext>
            </a:extLst>
          </p:cNvPr>
          <p:cNvSpPr txBox="1"/>
          <p:nvPr/>
        </p:nvSpPr>
        <p:spPr>
          <a:xfrm>
            <a:off x="5250928" y="4709786"/>
            <a:ext cx="1690143" cy="369332"/>
          </a:xfrm>
          <a:prstGeom prst="rect">
            <a:avLst/>
          </a:prstGeom>
          <a:noFill/>
        </p:spPr>
        <p:txBody>
          <a:bodyPr wrap="none" rtlCol="0">
            <a:spAutoFit/>
          </a:bodyPr>
          <a:lstStyle/>
          <a:p>
            <a:r>
              <a:rPr lang="en-US" dirty="0"/>
              <a:t>“Gold standard”</a:t>
            </a:r>
          </a:p>
        </p:txBody>
      </p:sp>
    </p:spTree>
    <p:extLst>
      <p:ext uri="{BB962C8B-B14F-4D97-AF65-F5344CB8AC3E}">
        <p14:creationId xmlns:p14="http://schemas.microsoft.com/office/powerpoint/2010/main" val="2425972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029E-D845-7B4E-8B72-3B83A1D8F0C9}"/>
              </a:ext>
            </a:extLst>
          </p:cNvPr>
          <p:cNvSpPr>
            <a:spLocks noGrp="1"/>
          </p:cNvSpPr>
          <p:nvPr>
            <p:ph type="title"/>
          </p:nvPr>
        </p:nvSpPr>
        <p:spPr>
          <a:xfrm>
            <a:off x="838200" y="2684579"/>
            <a:ext cx="10515600" cy="1325563"/>
          </a:xfrm>
        </p:spPr>
        <p:txBody>
          <a:bodyPr/>
          <a:lstStyle/>
          <a:p>
            <a:pPr algn="ctr"/>
            <a:r>
              <a:rPr lang="en-US" dirty="0"/>
              <a:t>Why is RHC the gold standard?</a:t>
            </a:r>
          </a:p>
        </p:txBody>
      </p:sp>
    </p:spTree>
    <p:extLst>
      <p:ext uri="{BB962C8B-B14F-4D97-AF65-F5344CB8AC3E}">
        <p14:creationId xmlns:p14="http://schemas.microsoft.com/office/powerpoint/2010/main" val="3943200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B0414C-B217-BD4E-8BD8-A99F54A60332}"/>
              </a:ext>
            </a:extLst>
          </p:cNvPr>
          <p:cNvPicPr>
            <a:picLocks noChangeAspect="1"/>
          </p:cNvPicPr>
          <p:nvPr/>
        </p:nvPicPr>
        <p:blipFill>
          <a:blip r:embed="rId2"/>
          <a:stretch>
            <a:fillRect/>
          </a:stretch>
        </p:blipFill>
        <p:spPr>
          <a:xfrm>
            <a:off x="828109" y="1246515"/>
            <a:ext cx="6186007" cy="4979736"/>
          </a:xfrm>
          <a:prstGeom prst="rect">
            <a:avLst/>
          </a:prstGeom>
        </p:spPr>
      </p:pic>
      <p:sp>
        <p:nvSpPr>
          <p:cNvPr id="5" name="TextBox 4">
            <a:extLst>
              <a:ext uri="{FF2B5EF4-FFF2-40B4-BE49-F238E27FC236}">
                <a16:creationId xmlns:a16="http://schemas.microsoft.com/office/drawing/2014/main" id="{F097DA30-DB41-6E45-83A5-1E16560D3356}"/>
              </a:ext>
            </a:extLst>
          </p:cNvPr>
          <p:cNvSpPr txBox="1"/>
          <p:nvPr/>
        </p:nvSpPr>
        <p:spPr>
          <a:xfrm>
            <a:off x="1419108" y="714165"/>
            <a:ext cx="4183068" cy="369332"/>
          </a:xfrm>
          <a:prstGeom prst="rect">
            <a:avLst/>
          </a:prstGeom>
          <a:noFill/>
        </p:spPr>
        <p:txBody>
          <a:bodyPr wrap="none" rtlCol="0">
            <a:spAutoFit/>
          </a:bodyPr>
          <a:lstStyle/>
          <a:p>
            <a:r>
              <a:rPr lang="en-US" dirty="0" err="1"/>
              <a:t>ePASP</a:t>
            </a:r>
            <a:r>
              <a:rPr lang="en-US" dirty="0"/>
              <a:t> PPV around 25% for </a:t>
            </a:r>
            <a:r>
              <a:rPr lang="en-US" dirty="0" err="1"/>
              <a:t>pHTN</a:t>
            </a:r>
            <a:r>
              <a:rPr lang="en-US" dirty="0"/>
              <a:t> diagnosis</a:t>
            </a:r>
          </a:p>
        </p:txBody>
      </p:sp>
      <p:pic>
        <p:nvPicPr>
          <p:cNvPr id="6" name="Picture 5">
            <a:extLst>
              <a:ext uri="{FF2B5EF4-FFF2-40B4-BE49-F238E27FC236}">
                <a16:creationId xmlns:a16="http://schemas.microsoft.com/office/drawing/2014/main" id="{184A89A4-E601-7440-A34B-905DC522D3B4}"/>
              </a:ext>
            </a:extLst>
          </p:cNvPr>
          <p:cNvPicPr>
            <a:picLocks noChangeAspect="1"/>
          </p:cNvPicPr>
          <p:nvPr/>
        </p:nvPicPr>
        <p:blipFill>
          <a:blip r:embed="rId3"/>
          <a:stretch>
            <a:fillRect/>
          </a:stretch>
        </p:blipFill>
        <p:spPr>
          <a:xfrm>
            <a:off x="7235480" y="2362549"/>
            <a:ext cx="4614278" cy="2132902"/>
          </a:xfrm>
          <a:prstGeom prst="rect">
            <a:avLst/>
          </a:prstGeom>
        </p:spPr>
      </p:pic>
      <p:sp>
        <p:nvSpPr>
          <p:cNvPr id="7" name="TextBox 6">
            <a:extLst>
              <a:ext uri="{FF2B5EF4-FFF2-40B4-BE49-F238E27FC236}">
                <a16:creationId xmlns:a16="http://schemas.microsoft.com/office/drawing/2014/main" id="{26EB4DE3-6A61-AD44-A47F-0BA5AEA1D51E}"/>
              </a:ext>
            </a:extLst>
          </p:cNvPr>
          <p:cNvSpPr txBox="1"/>
          <p:nvPr/>
        </p:nvSpPr>
        <p:spPr>
          <a:xfrm>
            <a:off x="3024763" y="6211669"/>
            <a:ext cx="1757212" cy="646331"/>
          </a:xfrm>
          <a:prstGeom prst="rect">
            <a:avLst/>
          </a:prstGeom>
          <a:noFill/>
        </p:spPr>
        <p:txBody>
          <a:bodyPr wrap="none" rtlCol="0">
            <a:spAutoFit/>
          </a:bodyPr>
          <a:lstStyle/>
          <a:p>
            <a:r>
              <a:rPr lang="en-US" sz="3600" dirty="0"/>
              <a:t>r</a:t>
            </a:r>
            <a:r>
              <a:rPr lang="en-US" sz="3600" baseline="30000" dirty="0"/>
              <a:t>2</a:t>
            </a:r>
            <a:r>
              <a:rPr lang="en-US" sz="3600" dirty="0"/>
              <a:t> = 0.42</a:t>
            </a:r>
          </a:p>
        </p:txBody>
      </p:sp>
      <p:sp>
        <p:nvSpPr>
          <p:cNvPr id="8" name="TextBox 7">
            <a:extLst>
              <a:ext uri="{FF2B5EF4-FFF2-40B4-BE49-F238E27FC236}">
                <a16:creationId xmlns:a16="http://schemas.microsoft.com/office/drawing/2014/main" id="{E05B3178-E5D0-584F-9F65-0E1224351513}"/>
              </a:ext>
            </a:extLst>
          </p:cNvPr>
          <p:cNvSpPr txBox="1"/>
          <p:nvPr/>
        </p:nvSpPr>
        <p:spPr>
          <a:xfrm>
            <a:off x="8487907" y="4693155"/>
            <a:ext cx="2109424" cy="369332"/>
          </a:xfrm>
          <a:prstGeom prst="rect">
            <a:avLst/>
          </a:prstGeom>
          <a:noFill/>
        </p:spPr>
        <p:txBody>
          <a:bodyPr wrap="none" rtlCol="0">
            <a:spAutoFit/>
          </a:bodyPr>
          <a:lstStyle/>
          <a:p>
            <a:r>
              <a:rPr lang="en-US" i="1" dirty="0"/>
              <a:t>Many similar studies</a:t>
            </a:r>
          </a:p>
        </p:txBody>
      </p:sp>
    </p:spTree>
    <p:extLst>
      <p:ext uri="{BB962C8B-B14F-4D97-AF65-F5344CB8AC3E}">
        <p14:creationId xmlns:p14="http://schemas.microsoft.com/office/powerpoint/2010/main" val="1904418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C037-C882-CD40-B2B1-2432397E31FC}"/>
              </a:ext>
            </a:extLst>
          </p:cNvPr>
          <p:cNvSpPr>
            <a:spLocks noGrp="1"/>
          </p:cNvSpPr>
          <p:nvPr>
            <p:ph type="title"/>
          </p:nvPr>
        </p:nvSpPr>
        <p:spPr/>
        <p:txBody>
          <a:bodyPr/>
          <a:lstStyle/>
          <a:p>
            <a:r>
              <a:rPr lang="en-US" dirty="0"/>
              <a:t>Evaluation for Group 1 and 5 PH</a:t>
            </a:r>
          </a:p>
        </p:txBody>
      </p:sp>
      <p:sp>
        <p:nvSpPr>
          <p:cNvPr id="3" name="Content Placeholder 2">
            <a:extLst>
              <a:ext uri="{FF2B5EF4-FFF2-40B4-BE49-F238E27FC236}">
                <a16:creationId xmlns:a16="http://schemas.microsoft.com/office/drawing/2014/main" id="{6251BB98-8F28-C14C-930F-FA7ADBDA8DC9}"/>
              </a:ext>
            </a:extLst>
          </p:cNvPr>
          <p:cNvSpPr>
            <a:spLocks noGrp="1"/>
          </p:cNvSpPr>
          <p:nvPr>
            <p:ph idx="1"/>
          </p:nvPr>
        </p:nvSpPr>
        <p:spPr>
          <a:xfrm>
            <a:off x="838200" y="1825625"/>
            <a:ext cx="10515600" cy="4667250"/>
          </a:xfrm>
        </p:spPr>
        <p:txBody>
          <a:bodyPr>
            <a:normAutofit/>
          </a:bodyPr>
          <a:lstStyle/>
          <a:p>
            <a:r>
              <a:rPr lang="en-US" dirty="0"/>
              <a:t>Diagnostic RHC should be performed after groups 2, 3, and 4 are ruled out, </a:t>
            </a:r>
            <a:r>
              <a:rPr lang="en-US" b="1" u="sng" dirty="0"/>
              <a:t>or</a:t>
            </a:r>
            <a:r>
              <a:rPr lang="en-US" dirty="0"/>
              <a:t> in cases of diagnostic uncertainty</a:t>
            </a:r>
            <a:br>
              <a:rPr lang="en-US" dirty="0"/>
            </a:br>
            <a:endParaRPr lang="en-US" dirty="0"/>
          </a:p>
          <a:p>
            <a:r>
              <a:rPr lang="en-US" dirty="0"/>
              <a:t>Example diagnostic uncertainty scenarios:</a:t>
            </a:r>
          </a:p>
          <a:p>
            <a:pPr lvl="1"/>
            <a:r>
              <a:rPr lang="en-US" dirty="0"/>
              <a:t>Echo PH risk is low probability, but symptoms clinically out of proportion</a:t>
            </a:r>
          </a:p>
          <a:p>
            <a:pPr lvl="1"/>
            <a:r>
              <a:rPr lang="en-US" dirty="0"/>
              <a:t>Echo PH risk is intermediate to high, but unclear left heart contribution</a:t>
            </a:r>
          </a:p>
          <a:p>
            <a:pPr lvl="1"/>
            <a:r>
              <a:rPr lang="en-US" dirty="0"/>
              <a:t>Group 3 PH, but severity of PH not proportional to imaging findings</a:t>
            </a:r>
          </a:p>
          <a:p>
            <a:pPr lvl="1"/>
            <a:r>
              <a:rPr lang="en-US" dirty="0"/>
              <a:t>Suspected mixed etiology</a:t>
            </a:r>
            <a:br>
              <a:rPr lang="en-US" dirty="0"/>
            </a:br>
            <a:endParaRPr lang="en-US" dirty="0"/>
          </a:p>
          <a:p>
            <a:r>
              <a:rPr lang="en-US" dirty="0"/>
              <a:t>RHC also useful for baseline severity assessment in all groups,  vasoreactivity testing, etc. </a:t>
            </a:r>
          </a:p>
          <a:p>
            <a:pPr lvl="1"/>
            <a:endParaRPr lang="en-US" dirty="0"/>
          </a:p>
        </p:txBody>
      </p:sp>
    </p:spTree>
    <p:extLst>
      <p:ext uri="{BB962C8B-B14F-4D97-AF65-F5344CB8AC3E}">
        <p14:creationId xmlns:p14="http://schemas.microsoft.com/office/powerpoint/2010/main" val="1241105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roper Insertion and Use of a Pulmonary Artery Catheter -- BAVLS - YouTube">
            <a:extLst>
              <a:ext uri="{FF2B5EF4-FFF2-40B4-BE49-F238E27FC236}">
                <a16:creationId xmlns:a16="http://schemas.microsoft.com/office/drawing/2014/main" id="{126FA1EA-3476-5149-ACC8-8626753C3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6A9091-5474-6E4E-8461-4A431198C7E4}"/>
              </a:ext>
            </a:extLst>
          </p:cNvPr>
          <p:cNvSpPr txBox="1"/>
          <p:nvPr/>
        </p:nvSpPr>
        <p:spPr>
          <a:xfrm>
            <a:off x="1405053" y="624468"/>
            <a:ext cx="2342693" cy="369332"/>
          </a:xfrm>
          <a:prstGeom prst="rect">
            <a:avLst/>
          </a:prstGeom>
          <a:noFill/>
        </p:spPr>
        <p:txBody>
          <a:bodyPr wrap="none" rtlCol="0">
            <a:spAutoFit/>
          </a:bodyPr>
          <a:lstStyle/>
          <a:p>
            <a:r>
              <a:rPr lang="en-US" b="1" u="sng" dirty="0"/>
              <a:t>Schwan-Ganz Catheter</a:t>
            </a:r>
          </a:p>
        </p:txBody>
      </p:sp>
      <p:sp>
        <p:nvSpPr>
          <p:cNvPr id="4" name="TextBox 3">
            <a:extLst>
              <a:ext uri="{FF2B5EF4-FFF2-40B4-BE49-F238E27FC236}">
                <a16:creationId xmlns:a16="http://schemas.microsoft.com/office/drawing/2014/main" id="{C0BBCB9E-A61D-554C-A909-FBC88FBD68B8}"/>
              </a:ext>
            </a:extLst>
          </p:cNvPr>
          <p:cNvSpPr txBox="1"/>
          <p:nvPr/>
        </p:nvSpPr>
        <p:spPr>
          <a:xfrm>
            <a:off x="1512101" y="1466900"/>
            <a:ext cx="1048685" cy="369332"/>
          </a:xfrm>
          <a:prstGeom prst="rect">
            <a:avLst/>
          </a:prstGeom>
          <a:noFill/>
        </p:spPr>
        <p:txBody>
          <a:bodyPr wrap="none" rtlCol="0">
            <a:spAutoFit/>
          </a:bodyPr>
          <a:lstStyle/>
          <a:p>
            <a:r>
              <a:rPr lang="en-US" i="1" dirty="0"/>
              <a:t>Sits in RA</a:t>
            </a:r>
          </a:p>
        </p:txBody>
      </p:sp>
      <p:sp>
        <p:nvSpPr>
          <p:cNvPr id="5" name="TextBox 4">
            <a:extLst>
              <a:ext uri="{FF2B5EF4-FFF2-40B4-BE49-F238E27FC236}">
                <a16:creationId xmlns:a16="http://schemas.microsoft.com/office/drawing/2014/main" id="{E5E4FFA5-DDA6-5443-B9D9-004385F5BCED}"/>
              </a:ext>
            </a:extLst>
          </p:cNvPr>
          <p:cNvSpPr txBox="1"/>
          <p:nvPr/>
        </p:nvSpPr>
        <p:spPr>
          <a:xfrm>
            <a:off x="1244472" y="4162450"/>
            <a:ext cx="1747723" cy="369332"/>
          </a:xfrm>
          <a:prstGeom prst="rect">
            <a:avLst/>
          </a:prstGeom>
          <a:noFill/>
        </p:spPr>
        <p:txBody>
          <a:bodyPr wrap="none" rtlCol="0">
            <a:spAutoFit/>
          </a:bodyPr>
          <a:lstStyle/>
          <a:p>
            <a:r>
              <a:rPr lang="en-US" i="1" dirty="0"/>
              <a:t>Goes through PA</a:t>
            </a:r>
          </a:p>
        </p:txBody>
      </p:sp>
      <p:sp>
        <p:nvSpPr>
          <p:cNvPr id="6" name="TextBox 5">
            <a:extLst>
              <a:ext uri="{FF2B5EF4-FFF2-40B4-BE49-F238E27FC236}">
                <a16:creationId xmlns:a16="http://schemas.microsoft.com/office/drawing/2014/main" id="{2A7CA293-BD8D-DB4F-9859-C3A21C0CA002}"/>
              </a:ext>
            </a:extLst>
          </p:cNvPr>
          <p:cNvSpPr txBox="1"/>
          <p:nvPr/>
        </p:nvSpPr>
        <p:spPr>
          <a:xfrm>
            <a:off x="5355380" y="5742206"/>
            <a:ext cx="1481239" cy="369332"/>
          </a:xfrm>
          <a:prstGeom prst="rect">
            <a:avLst/>
          </a:prstGeom>
          <a:noFill/>
        </p:spPr>
        <p:txBody>
          <a:bodyPr wrap="none" rtlCol="0">
            <a:spAutoFit/>
          </a:bodyPr>
          <a:lstStyle/>
          <a:p>
            <a:r>
              <a:rPr lang="en-US" i="1" dirty="0"/>
              <a:t>Measures CO </a:t>
            </a:r>
          </a:p>
        </p:txBody>
      </p:sp>
      <p:sp>
        <p:nvSpPr>
          <p:cNvPr id="7" name="TextBox 6">
            <a:extLst>
              <a:ext uri="{FF2B5EF4-FFF2-40B4-BE49-F238E27FC236}">
                <a16:creationId xmlns:a16="http://schemas.microsoft.com/office/drawing/2014/main" id="{47980524-8E51-F541-BA28-D80D5C639AF5}"/>
              </a:ext>
            </a:extLst>
          </p:cNvPr>
          <p:cNvSpPr txBox="1"/>
          <p:nvPr/>
        </p:nvSpPr>
        <p:spPr>
          <a:xfrm>
            <a:off x="7849536" y="6362959"/>
            <a:ext cx="1108060" cy="369332"/>
          </a:xfrm>
          <a:prstGeom prst="rect">
            <a:avLst/>
          </a:prstGeom>
          <a:noFill/>
        </p:spPr>
        <p:txBody>
          <a:bodyPr wrap="none" rtlCol="0">
            <a:spAutoFit/>
          </a:bodyPr>
          <a:lstStyle/>
          <a:p>
            <a:r>
              <a:rPr lang="en-US" i="1" dirty="0"/>
              <a:t>For PCWP</a:t>
            </a:r>
          </a:p>
        </p:txBody>
      </p:sp>
      <p:sp>
        <p:nvSpPr>
          <p:cNvPr id="8" name="TextBox 7">
            <a:extLst>
              <a:ext uri="{FF2B5EF4-FFF2-40B4-BE49-F238E27FC236}">
                <a16:creationId xmlns:a16="http://schemas.microsoft.com/office/drawing/2014/main" id="{3B5B6614-6091-A74C-8335-7520E01FDDDA}"/>
              </a:ext>
            </a:extLst>
          </p:cNvPr>
          <p:cNvSpPr txBox="1"/>
          <p:nvPr/>
        </p:nvSpPr>
        <p:spPr>
          <a:xfrm>
            <a:off x="8511350" y="3141780"/>
            <a:ext cx="2105705" cy="369332"/>
          </a:xfrm>
          <a:prstGeom prst="rect">
            <a:avLst/>
          </a:prstGeom>
          <a:noFill/>
        </p:spPr>
        <p:txBody>
          <a:bodyPr wrap="none" rtlCol="0">
            <a:spAutoFit/>
          </a:bodyPr>
          <a:lstStyle/>
          <a:p>
            <a:r>
              <a:rPr lang="en-US" i="1" dirty="0"/>
              <a:t>4 major components</a:t>
            </a:r>
          </a:p>
        </p:txBody>
      </p:sp>
    </p:spTree>
    <p:extLst>
      <p:ext uri="{BB962C8B-B14F-4D97-AF65-F5344CB8AC3E}">
        <p14:creationId xmlns:p14="http://schemas.microsoft.com/office/powerpoint/2010/main" val="2214845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7176A710-D560-4F41-8848-B5B04F476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013" y="0"/>
            <a:ext cx="56403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C7B7AA-308A-BF47-A3A3-82D74EFA4A2E}"/>
              </a:ext>
            </a:extLst>
          </p:cNvPr>
          <p:cNvSpPr txBox="1"/>
          <p:nvPr/>
        </p:nvSpPr>
        <p:spPr>
          <a:xfrm>
            <a:off x="1233974" y="3083313"/>
            <a:ext cx="1089850" cy="923330"/>
          </a:xfrm>
          <a:prstGeom prst="rect">
            <a:avLst/>
          </a:prstGeom>
          <a:noFill/>
        </p:spPr>
        <p:txBody>
          <a:bodyPr wrap="none" rtlCol="0">
            <a:spAutoFit/>
          </a:bodyPr>
          <a:lstStyle/>
          <a:p>
            <a:pPr algn="ctr"/>
            <a:r>
              <a:rPr lang="en-US" dirty="0"/>
              <a:t>Example </a:t>
            </a:r>
            <a:br>
              <a:rPr lang="en-US" dirty="0"/>
            </a:br>
            <a:r>
              <a:rPr lang="en-US" dirty="0"/>
              <a:t>Femoral </a:t>
            </a:r>
          </a:p>
          <a:p>
            <a:pPr algn="ctr"/>
            <a:r>
              <a:rPr lang="en-US" dirty="0"/>
              <a:t>Approach</a:t>
            </a:r>
          </a:p>
        </p:txBody>
      </p:sp>
    </p:spTree>
    <p:extLst>
      <p:ext uri="{BB962C8B-B14F-4D97-AF65-F5344CB8AC3E}">
        <p14:creationId xmlns:p14="http://schemas.microsoft.com/office/powerpoint/2010/main" val="37966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ight heart catheterization | Download Scientific Diagram">
            <a:extLst>
              <a:ext uri="{FF2B5EF4-FFF2-40B4-BE49-F238E27FC236}">
                <a16:creationId xmlns:a16="http://schemas.microsoft.com/office/drawing/2014/main" id="{DEFC3AF1-4092-E04A-8ABD-8ABA21022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3" y="0"/>
            <a:ext cx="738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FE4B1C-6BAE-AE46-B282-66387205B756}"/>
              </a:ext>
            </a:extLst>
          </p:cNvPr>
          <p:cNvSpPr txBox="1"/>
          <p:nvPr/>
        </p:nvSpPr>
        <p:spPr>
          <a:xfrm>
            <a:off x="3006365" y="482548"/>
            <a:ext cx="3209020" cy="369332"/>
          </a:xfrm>
          <a:prstGeom prst="rect">
            <a:avLst/>
          </a:prstGeom>
          <a:noFill/>
        </p:spPr>
        <p:txBody>
          <a:bodyPr wrap="none" rtlCol="0">
            <a:spAutoFit/>
          </a:bodyPr>
          <a:lstStyle/>
          <a:p>
            <a:r>
              <a:rPr lang="en-US" b="1" i="1" u="sng" dirty="0">
                <a:solidFill>
                  <a:srgbClr val="FF0000"/>
                </a:solidFill>
              </a:rPr>
              <a:t>Approach via RIJ more common</a:t>
            </a:r>
          </a:p>
        </p:txBody>
      </p:sp>
    </p:spTree>
    <p:extLst>
      <p:ext uri="{BB962C8B-B14F-4D97-AF65-F5344CB8AC3E}">
        <p14:creationId xmlns:p14="http://schemas.microsoft.com/office/powerpoint/2010/main" val="2150451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09437336-679A-6043-81DD-8100B92F2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971550"/>
            <a:ext cx="88900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80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AB87BE-5572-6744-AEFB-212ED9C093EE}"/>
              </a:ext>
            </a:extLst>
          </p:cNvPr>
          <p:cNvSpPr txBox="1"/>
          <p:nvPr/>
        </p:nvSpPr>
        <p:spPr>
          <a:xfrm>
            <a:off x="473307" y="-17758"/>
            <a:ext cx="11245386" cy="553998"/>
          </a:xfrm>
          <a:prstGeom prst="rect">
            <a:avLst/>
          </a:prstGeom>
          <a:noFill/>
        </p:spPr>
        <p:txBody>
          <a:bodyPr wrap="none" rtlCol="0">
            <a:spAutoFit/>
          </a:bodyPr>
          <a:lstStyle/>
          <a:p>
            <a:pPr algn="ctr"/>
            <a:r>
              <a:rPr lang="en-US" sz="3000" dirty="0">
                <a:latin typeface="Helvetica" pitchFamily="2" charset="0"/>
              </a:rPr>
              <a:t>Pulmonary artery hypertension stratified into 5 groups by etiology</a:t>
            </a:r>
          </a:p>
        </p:txBody>
      </p:sp>
      <p:graphicFrame>
        <p:nvGraphicFramePr>
          <p:cNvPr id="5" name="Table 5">
            <a:extLst>
              <a:ext uri="{FF2B5EF4-FFF2-40B4-BE49-F238E27FC236}">
                <a16:creationId xmlns:a16="http://schemas.microsoft.com/office/drawing/2014/main" id="{D402D5FA-F1F6-9048-9A0E-41C0979F99BC}"/>
              </a:ext>
            </a:extLst>
          </p:cNvPr>
          <p:cNvGraphicFramePr>
            <a:graphicFrameLocks noGrp="1"/>
          </p:cNvGraphicFramePr>
          <p:nvPr>
            <p:extLst>
              <p:ext uri="{D42A27DB-BD31-4B8C-83A1-F6EECF244321}">
                <p14:modId xmlns:p14="http://schemas.microsoft.com/office/powerpoint/2010/main" val="1516136956"/>
              </p:ext>
            </p:extLst>
          </p:nvPr>
        </p:nvGraphicFramePr>
        <p:xfrm>
          <a:off x="529791" y="599265"/>
          <a:ext cx="11132418" cy="6059285"/>
        </p:xfrm>
        <a:graphic>
          <a:graphicData uri="http://schemas.openxmlformats.org/drawingml/2006/table">
            <a:tbl>
              <a:tblPr firstRow="1" bandRow="1">
                <a:tableStyleId>{5202B0CA-FC54-4496-8BCA-5EF66A818D29}</a:tableStyleId>
              </a:tblPr>
              <a:tblGrid>
                <a:gridCol w="2020394">
                  <a:extLst>
                    <a:ext uri="{9D8B030D-6E8A-4147-A177-3AD203B41FA5}">
                      <a16:colId xmlns:a16="http://schemas.microsoft.com/office/drawing/2014/main" val="1030694830"/>
                    </a:ext>
                  </a:extLst>
                </a:gridCol>
                <a:gridCol w="4284663">
                  <a:extLst>
                    <a:ext uri="{9D8B030D-6E8A-4147-A177-3AD203B41FA5}">
                      <a16:colId xmlns:a16="http://schemas.microsoft.com/office/drawing/2014/main" val="1742902156"/>
                    </a:ext>
                  </a:extLst>
                </a:gridCol>
                <a:gridCol w="4827361">
                  <a:extLst>
                    <a:ext uri="{9D8B030D-6E8A-4147-A177-3AD203B41FA5}">
                      <a16:colId xmlns:a16="http://schemas.microsoft.com/office/drawing/2014/main" val="3886640703"/>
                    </a:ext>
                  </a:extLst>
                </a:gridCol>
              </a:tblGrid>
              <a:tr h="503440">
                <a:tc>
                  <a:txBody>
                    <a:bodyPr/>
                    <a:lstStyle/>
                    <a:p>
                      <a:r>
                        <a:rPr lang="en-US" dirty="0">
                          <a:latin typeface="Helvetica" pitchFamily="2" charset="0"/>
                        </a:rPr>
                        <a:t>Group</a:t>
                      </a:r>
                    </a:p>
                  </a:txBody>
                  <a:tcPr anchor="ctr"/>
                </a:tc>
                <a:tc>
                  <a:txBody>
                    <a:bodyPr/>
                    <a:lstStyle/>
                    <a:p>
                      <a:r>
                        <a:rPr lang="en-US" dirty="0">
                          <a:latin typeface="Helvetica" pitchFamily="2" charset="0"/>
                        </a:rPr>
                        <a:t>Name</a:t>
                      </a:r>
                    </a:p>
                  </a:txBody>
                  <a:tcPr anchor="ctr"/>
                </a:tc>
                <a:tc>
                  <a:txBody>
                    <a:bodyPr/>
                    <a:lstStyle/>
                    <a:p>
                      <a:r>
                        <a:rPr lang="en-US" dirty="0">
                          <a:latin typeface="Helvetica" pitchFamily="2" charset="0"/>
                        </a:rPr>
                        <a:t>Example Etiologies</a:t>
                      </a:r>
                    </a:p>
                  </a:txBody>
                  <a:tcPr anchor="ctr"/>
                </a:tc>
                <a:extLst>
                  <a:ext uri="{0D108BD9-81ED-4DB2-BD59-A6C34878D82A}">
                    <a16:rowId xmlns:a16="http://schemas.microsoft.com/office/drawing/2014/main" val="252604575"/>
                  </a:ext>
                </a:extLst>
              </a:tr>
              <a:tr h="2080333">
                <a:tc>
                  <a:txBody>
                    <a:bodyPr/>
                    <a:lstStyle/>
                    <a:p>
                      <a:r>
                        <a:rPr lang="en-US" dirty="0">
                          <a:latin typeface="Helvetica" pitchFamily="2" charset="0"/>
                        </a:rPr>
                        <a:t>Group 1</a:t>
                      </a:r>
                    </a:p>
                  </a:txBody>
                  <a:tcPr anchor="ctr"/>
                </a:tc>
                <a:tc>
                  <a:txBody>
                    <a:bodyPr/>
                    <a:lstStyle/>
                    <a:p>
                      <a:r>
                        <a:rPr lang="en-US" dirty="0">
                          <a:latin typeface="Helvetica" pitchFamily="2" charset="0"/>
                        </a:rPr>
                        <a:t>Pulmonary arterial hypertension</a:t>
                      </a:r>
                    </a:p>
                  </a:txBody>
                  <a:tcPr anchor="ctr"/>
                </a:tc>
                <a:tc>
                  <a:txBody>
                    <a:bodyPr/>
                    <a:lstStyle/>
                    <a:p>
                      <a:pPr marL="285750" indent="-285750">
                        <a:buFont typeface="Arial" panose="020B0604020202020204" pitchFamily="34" charset="0"/>
                        <a:buChar char="•"/>
                      </a:pPr>
                      <a:r>
                        <a:rPr lang="en-US" dirty="0">
                          <a:latin typeface="Helvetica" pitchFamily="2" charset="0"/>
                        </a:rPr>
                        <a:t>Heritable PAH (75% </a:t>
                      </a:r>
                      <a:r>
                        <a:rPr lang="en-US" i="1" dirty="0">
                          <a:latin typeface="Helvetica" pitchFamily="2" charset="0"/>
                        </a:rPr>
                        <a:t>BMPR2</a:t>
                      </a:r>
                      <a:r>
                        <a:rPr lang="en-US" dirty="0">
                          <a:latin typeface="Helvetica" pitchFamily="2" charset="0"/>
                        </a:rPr>
                        <a:t>)</a:t>
                      </a:r>
                    </a:p>
                    <a:p>
                      <a:pPr marL="285750" indent="-285750">
                        <a:buFont typeface="Arial" panose="020B0604020202020204" pitchFamily="34" charset="0"/>
                        <a:buChar char="•"/>
                      </a:pPr>
                      <a:r>
                        <a:rPr lang="en-US" dirty="0">
                          <a:latin typeface="Helvetica" pitchFamily="2" charset="0"/>
                        </a:rPr>
                        <a:t>Drug or toxin PAH</a:t>
                      </a:r>
                    </a:p>
                    <a:p>
                      <a:pPr marL="285750" indent="-285750">
                        <a:buFont typeface="Arial" panose="020B0604020202020204" pitchFamily="34" charset="0"/>
                        <a:buChar char="•"/>
                      </a:pPr>
                      <a:r>
                        <a:rPr lang="en-US" dirty="0">
                          <a:latin typeface="Helvetica" pitchFamily="2" charset="0"/>
                        </a:rPr>
                        <a:t>PAH 2/2 connective tissue disease, HIV, congenital HD, Schistosomiasis, etc.</a:t>
                      </a:r>
                    </a:p>
                    <a:p>
                      <a:pPr marL="285750" indent="-285750">
                        <a:buFont typeface="Arial" panose="020B0604020202020204" pitchFamily="34" charset="0"/>
                        <a:buChar char="•"/>
                      </a:pPr>
                      <a:r>
                        <a:rPr lang="en-US" dirty="0">
                          <a:latin typeface="Helvetica" pitchFamily="2" charset="0"/>
                        </a:rPr>
                        <a:t>1` – “pulmonary </a:t>
                      </a:r>
                      <a:r>
                        <a:rPr lang="en-US" dirty="0" err="1">
                          <a:latin typeface="Helvetica" pitchFamily="2" charset="0"/>
                        </a:rPr>
                        <a:t>venoocclusive</a:t>
                      </a:r>
                      <a:r>
                        <a:rPr lang="en-US" dirty="0">
                          <a:latin typeface="Helvetica" pitchFamily="2" charset="0"/>
                        </a:rPr>
                        <a:t> disease”</a:t>
                      </a:r>
                    </a:p>
                    <a:p>
                      <a:pPr marL="285750" indent="-285750">
                        <a:buFont typeface="Arial" panose="020B0604020202020204" pitchFamily="34" charset="0"/>
                        <a:buChar char="•"/>
                      </a:pPr>
                      <a:r>
                        <a:rPr lang="en-US" dirty="0">
                          <a:latin typeface="Helvetica" pitchFamily="2" charset="0"/>
                        </a:rPr>
                        <a:t>1`` – pers. </a:t>
                      </a:r>
                      <a:r>
                        <a:rPr lang="en-US" dirty="0" err="1">
                          <a:latin typeface="Helvetica" pitchFamily="2" charset="0"/>
                        </a:rPr>
                        <a:t>pHTN</a:t>
                      </a:r>
                      <a:r>
                        <a:rPr lang="en-US" dirty="0">
                          <a:latin typeface="Helvetica" pitchFamily="2" charset="0"/>
                        </a:rPr>
                        <a:t> of the newborn </a:t>
                      </a:r>
                    </a:p>
                  </a:txBody>
                  <a:tcPr anchor="ctr"/>
                </a:tc>
                <a:extLst>
                  <a:ext uri="{0D108BD9-81ED-4DB2-BD59-A6C34878D82A}">
                    <a16:rowId xmlns:a16="http://schemas.microsoft.com/office/drawing/2014/main" val="3555533217"/>
                  </a:ext>
                </a:extLst>
              </a:tr>
              <a:tr h="503440">
                <a:tc>
                  <a:txBody>
                    <a:bodyPr/>
                    <a:lstStyle/>
                    <a:p>
                      <a:r>
                        <a:rPr lang="en-US" dirty="0">
                          <a:latin typeface="Helvetica" pitchFamily="2" charset="0"/>
                        </a:rPr>
                        <a:t>Group 2</a:t>
                      </a:r>
                    </a:p>
                  </a:txBody>
                  <a:tcPr anchor="ctr"/>
                </a:tc>
                <a:tc>
                  <a:txBody>
                    <a:bodyPr/>
                    <a:lstStyle/>
                    <a:p>
                      <a:r>
                        <a:rPr lang="en-US" dirty="0">
                          <a:latin typeface="Helvetica" pitchFamily="2" charset="0"/>
                        </a:rPr>
                        <a:t>PH from left-sided heart disease</a:t>
                      </a:r>
                    </a:p>
                  </a:txBody>
                  <a:tcPr anchor="ctr"/>
                </a:tc>
                <a:tc>
                  <a:txBody>
                    <a:bodyPr/>
                    <a:lstStyle/>
                    <a:p>
                      <a:r>
                        <a:rPr lang="en-US" dirty="0" err="1">
                          <a:latin typeface="Helvetica" pitchFamily="2" charset="0"/>
                        </a:rPr>
                        <a:t>HFpEF</a:t>
                      </a:r>
                      <a:r>
                        <a:rPr lang="en-US" dirty="0">
                          <a:latin typeface="Helvetica" pitchFamily="2" charset="0"/>
                        </a:rPr>
                        <a:t>, </a:t>
                      </a:r>
                      <a:r>
                        <a:rPr lang="en-US" dirty="0" err="1">
                          <a:latin typeface="Helvetica" pitchFamily="2" charset="0"/>
                        </a:rPr>
                        <a:t>HFrEF</a:t>
                      </a:r>
                      <a:r>
                        <a:rPr lang="en-US" dirty="0">
                          <a:latin typeface="Helvetica" pitchFamily="2" charset="0"/>
                        </a:rPr>
                        <a:t>, valvular heart disease</a:t>
                      </a:r>
                    </a:p>
                  </a:txBody>
                  <a:tcPr anchor="ctr"/>
                </a:tc>
                <a:extLst>
                  <a:ext uri="{0D108BD9-81ED-4DB2-BD59-A6C34878D82A}">
                    <a16:rowId xmlns:a16="http://schemas.microsoft.com/office/drawing/2014/main" val="1741383651"/>
                  </a:ext>
                </a:extLst>
              </a:tr>
              <a:tr h="503440">
                <a:tc>
                  <a:txBody>
                    <a:bodyPr/>
                    <a:lstStyle/>
                    <a:p>
                      <a:r>
                        <a:rPr lang="en-US" dirty="0">
                          <a:latin typeface="Helvetica" pitchFamily="2" charset="0"/>
                        </a:rPr>
                        <a:t>Group 3</a:t>
                      </a:r>
                    </a:p>
                  </a:txBody>
                  <a:tcPr anchor="ctr"/>
                </a:tc>
                <a:tc>
                  <a:txBody>
                    <a:bodyPr/>
                    <a:lstStyle/>
                    <a:p>
                      <a:r>
                        <a:rPr lang="en-US" dirty="0">
                          <a:latin typeface="Helvetica" pitchFamily="2" charset="0"/>
                        </a:rPr>
                        <a:t>PH from chronic hypoxic lung disease</a:t>
                      </a:r>
                    </a:p>
                  </a:txBody>
                  <a:tcPr anchor="ctr"/>
                </a:tc>
                <a:tc>
                  <a:txBody>
                    <a:bodyPr/>
                    <a:lstStyle/>
                    <a:p>
                      <a:r>
                        <a:rPr lang="en-US" dirty="0">
                          <a:latin typeface="Helvetica" pitchFamily="2" charset="0"/>
                        </a:rPr>
                        <a:t>Obstructive lung disease</a:t>
                      </a:r>
                      <a:br>
                        <a:rPr lang="en-US" dirty="0">
                          <a:latin typeface="Helvetica" pitchFamily="2" charset="0"/>
                        </a:rPr>
                      </a:br>
                      <a:r>
                        <a:rPr lang="en-US" dirty="0">
                          <a:latin typeface="Helvetica" pitchFamily="2" charset="0"/>
                        </a:rPr>
                        <a:t>Restrictive lung disease</a:t>
                      </a:r>
                    </a:p>
                    <a:p>
                      <a:r>
                        <a:rPr lang="en-US" dirty="0">
                          <a:latin typeface="Helvetica" pitchFamily="2" charset="0"/>
                        </a:rPr>
                        <a:t>Mixed obstructive/restrictive</a:t>
                      </a:r>
                    </a:p>
                    <a:p>
                      <a:r>
                        <a:rPr lang="en-US" dirty="0">
                          <a:latin typeface="Helvetica" pitchFamily="2" charset="0"/>
                        </a:rPr>
                        <a:t>Many others</a:t>
                      </a:r>
                    </a:p>
                  </a:txBody>
                  <a:tcPr anchor="ctr"/>
                </a:tc>
                <a:extLst>
                  <a:ext uri="{0D108BD9-81ED-4DB2-BD59-A6C34878D82A}">
                    <a16:rowId xmlns:a16="http://schemas.microsoft.com/office/drawing/2014/main" val="381260568"/>
                  </a:ext>
                </a:extLst>
              </a:tr>
              <a:tr h="868952">
                <a:tc>
                  <a:txBody>
                    <a:bodyPr/>
                    <a:lstStyle/>
                    <a:p>
                      <a:r>
                        <a:rPr lang="en-US" dirty="0">
                          <a:latin typeface="Helvetica" pitchFamily="2" charset="0"/>
                        </a:rPr>
                        <a:t>Group 4</a:t>
                      </a:r>
                    </a:p>
                  </a:txBody>
                  <a:tcPr anchor="ctr"/>
                </a:tc>
                <a:tc>
                  <a:txBody>
                    <a:bodyPr/>
                    <a:lstStyle/>
                    <a:p>
                      <a:r>
                        <a:rPr lang="en-US" dirty="0">
                          <a:latin typeface="Helvetica" pitchFamily="2" charset="0"/>
                        </a:rPr>
                        <a:t>PH from chronic thromboembolic disease</a:t>
                      </a:r>
                    </a:p>
                  </a:txBody>
                  <a:tcPr anchor="ctr"/>
                </a:tc>
                <a:tc>
                  <a:txBody>
                    <a:bodyPr/>
                    <a:lstStyle/>
                    <a:p>
                      <a:r>
                        <a:rPr lang="en-US" dirty="0">
                          <a:latin typeface="Helvetica" pitchFamily="2" charset="0"/>
                        </a:rPr>
                        <a:t>e.g. APLS, Sickle Cell</a:t>
                      </a:r>
                    </a:p>
                  </a:txBody>
                  <a:tcPr anchor="ctr"/>
                </a:tc>
                <a:extLst>
                  <a:ext uri="{0D108BD9-81ED-4DB2-BD59-A6C34878D82A}">
                    <a16:rowId xmlns:a16="http://schemas.microsoft.com/office/drawing/2014/main" val="3290183966"/>
                  </a:ext>
                </a:extLst>
              </a:tr>
              <a:tr h="503440">
                <a:tc>
                  <a:txBody>
                    <a:bodyPr/>
                    <a:lstStyle/>
                    <a:p>
                      <a:r>
                        <a:rPr lang="en-US" dirty="0">
                          <a:latin typeface="Helvetica" pitchFamily="2" charset="0"/>
                        </a:rPr>
                        <a:t>Group 5</a:t>
                      </a:r>
                    </a:p>
                  </a:txBody>
                  <a:tcPr anchor="ctr"/>
                </a:tc>
                <a:tc>
                  <a:txBody>
                    <a:bodyPr/>
                    <a:lstStyle/>
                    <a:p>
                      <a:r>
                        <a:rPr lang="en-US" dirty="0">
                          <a:latin typeface="Helvetica" pitchFamily="2" charset="0"/>
                        </a:rPr>
                        <a:t>Unclear or multifactorial disease</a:t>
                      </a:r>
                    </a:p>
                  </a:txBody>
                  <a:tcPr anchor="ctr"/>
                </a:tc>
                <a:tc>
                  <a:txBody>
                    <a:bodyPr/>
                    <a:lstStyle/>
                    <a:p>
                      <a:r>
                        <a:rPr lang="en-US" dirty="0">
                          <a:latin typeface="Helvetica" pitchFamily="2" charset="0"/>
                        </a:rPr>
                        <a:t>Sarcoidosis, myeloproliferative disorders, metabolic disorders, cancer-related, dialysis, etc. </a:t>
                      </a:r>
                    </a:p>
                  </a:txBody>
                  <a:tcPr anchor="ctr"/>
                </a:tc>
                <a:extLst>
                  <a:ext uri="{0D108BD9-81ED-4DB2-BD59-A6C34878D82A}">
                    <a16:rowId xmlns:a16="http://schemas.microsoft.com/office/drawing/2014/main" val="2740197905"/>
                  </a:ext>
                </a:extLst>
              </a:tr>
            </a:tbl>
          </a:graphicData>
        </a:graphic>
      </p:graphicFrame>
    </p:spTree>
    <p:extLst>
      <p:ext uri="{BB962C8B-B14F-4D97-AF65-F5344CB8AC3E}">
        <p14:creationId xmlns:p14="http://schemas.microsoft.com/office/powerpoint/2010/main" val="2750911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E71AD7-E33E-3145-B6F7-AC1DB3AD1944}"/>
              </a:ext>
            </a:extLst>
          </p:cNvPr>
          <p:cNvPicPr>
            <a:picLocks noChangeAspect="1"/>
          </p:cNvPicPr>
          <p:nvPr/>
        </p:nvPicPr>
        <p:blipFill>
          <a:blip r:embed="rId3"/>
          <a:stretch>
            <a:fillRect/>
          </a:stretch>
        </p:blipFill>
        <p:spPr>
          <a:xfrm>
            <a:off x="3900628" y="0"/>
            <a:ext cx="4390743" cy="6858000"/>
          </a:xfrm>
          <a:prstGeom prst="rect">
            <a:avLst/>
          </a:prstGeom>
        </p:spPr>
      </p:pic>
      <p:sp>
        <p:nvSpPr>
          <p:cNvPr id="5" name="Frame 4">
            <a:extLst>
              <a:ext uri="{FF2B5EF4-FFF2-40B4-BE49-F238E27FC236}">
                <a16:creationId xmlns:a16="http://schemas.microsoft.com/office/drawing/2014/main" id="{F3C7BD5F-F96B-244C-A73A-9387180FABDE}"/>
              </a:ext>
            </a:extLst>
          </p:cNvPr>
          <p:cNvSpPr/>
          <p:nvPr/>
        </p:nvSpPr>
        <p:spPr>
          <a:xfrm>
            <a:off x="3808069" y="1620455"/>
            <a:ext cx="4595151" cy="1018573"/>
          </a:xfrm>
          <a:prstGeom prst="frame">
            <a:avLst>
              <a:gd name="adj1" fmla="val 10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3B96F9F8-E0FE-934F-8831-A6C15D9FFF0D}"/>
              </a:ext>
            </a:extLst>
          </p:cNvPr>
          <p:cNvSpPr/>
          <p:nvPr/>
        </p:nvSpPr>
        <p:spPr>
          <a:xfrm>
            <a:off x="3798423" y="5488330"/>
            <a:ext cx="4595151" cy="1525928"/>
          </a:xfrm>
          <a:prstGeom prst="frame">
            <a:avLst>
              <a:gd name="adj1" fmla="val 10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D696EDBF-3457-A147-B13B-3EEA49DD9447}"/>
              </a:ext>
            </a:extLst>
          </p:cNvPr>
          <p:cNvSpPr txBox="1"/>
          <p:nvPr/>
        </p:nvSpPr>
        <p:spPr>
          <a:xfrm>
            <a:off x="8505425" y="1945075"/>
            <a:ext cx="3019801" cy="369332"/>
          </a:xfrm>
          <a:prstGeom prst="rect">
            <a:avLst/>
          </a:prstGeom>
          <a:noFill/>
        </p:spPr>
        <p:txBody>
          <a:bodyPr wrap="none" rtlCol="0">
            <a:spAutoFit/>
          </a:bodyPr>
          <a:lstStyle/>
          <a:p>
            <a:r>
              <a:rPr lang="en-US" dirty="0"/>
              <a:t>Normal mean PA pressure &lt;20</a:t>
            </a:r>
          </a:p>
        </p:txBody>
      </p:sp>
      <p:sp>
        <p:nvSpPr>
          <p:cNvPr id="8" name="TextBox 7">
            <a:extLst>
              <a:ext uri="{FF2B5EF4-FFF2-40B4-BE49-F238E27FC236}">
                <a16:creationId xmlns:a16="http://schemas.microsoft.com/office/drawing/2014/main" id="{D6AC640A-FEDE-2D4F-92CF-D300A258AC61}"/>
              </a:ext>
            </a:extLst>
          </p:cNvPr>
          <p:cNvSpPr txBox="1"/>
          <p:nvPr/>
        </p:nvSpPr>
        <p:spPr>
          <a:xfrm>
            <a:off x="8495779" y="5928128"/>
            <a:ext cx="3684085" cy="646331"/>
          </a:xfrm>
          <a:prstGeom prst="rect">
            <a:avLst/>
          </a:prstGeom>
          <a:noFill/>
        </p:spPr>
        <p:txBody>
          <a:bodyPr wrap="none" rtlCol="0">
            <a:spAutoFit/>
          </a:bodyPr>
          <a:lstStyle/>
          <a:p>
            <a:pPr algn="ctr"/>
            <a:r>
              <a:rPr lang="en-US" dirty="0"/>
              <a:t>Normal pulmonary vascular resistant </a:t>
            </a:r>
            <a:br>
              <a:rPr lang="en-US" dirty="0"/>
            </a:br>
            <a:r>
              <a:rPr lang="en-US" dirty="0"/>
              <a:t>&lt;3 woods units</a:t>
            </a:r>
          </a:p>
        </p:txBody>
      </p:sp>
      <p:sp>
        <p:nvSpPr>
          <p:cNvPr id="9" name="Frame 8">
            <a:extLst>
              <a:ext uri="{FF2B5EF4-FFF2-40B4-BE49-F238E27FC236}">
                <a16:creationId xmlns:a16="http://schemas.microsoft.com/office/drawing/2014/main" id="{9E30D601-9FA0-BC4B-A522-8640122030EF}"/>
              </a:ext>
            </a:extLst>
          </p:cNvPr>
          <p:cNvSpPr/>
          <p:nvPr/>
        </p:nvSpPr>
        <p:spPr>
          <a:xfrm>
            <a:off x="3808068" y="2535820"/>
            <a:ext cx="4585505" cy="786114"/>
          </a:xfrm>
          <a:prstGeom prst="frame">
            <a:avLst>
              <a:gd name="adj1" fmla="val 10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59B782E8-9032-C04D-A498-27056A50EF11}"/>
              </a:ext>
            </a:extLst>
          </p:cNvPr>
          <p:cNvSpPr txBox="1"/>
          <p:nvPr/>
        </p:nvSpPr>
        <p:spPr>
          <a:xfrm>
            <a:off x="9044739" y="2744211"/>
            <a:ext cx="1941172" cy="369332"/>
          </a:xfrm>
          <a:prstGeom prst="rect">
            <a:avLst/>
          </a:prstGeom>
          <a:noFill/>
        </p:spPr>
        <p:txBody>
          <a:bodyPr wrap="none" rtlCol="0">
            <a:spAutoFit/>
          </a:bodyPr>
          <a:lstStyle/>
          <a:p>
            <a:r>
              <a:rPr lang="en-US" dirty="0"/>
              <a:t>Normal PAWP &lt; 15</a:t>
            </a:r>
          </a:p>
        </p:txBody>
      </p:sp>
      <p:sp>
        <p:nvSpPr>
          <p:cNvPr id="11" name="TextBox 10">
            <a:extLst>
              <a:ext uri="{FF2B5EF4-FFF2-40B4-BE49-F238E27FC236}">
                <a16:creationId xmlns:a16="http://schemas.microsoft.com/office/drawing/2014/main" id="{C913D59D-C3D9-8E4B-AD5D-BA3AB9EBE0BA}"/>
              </a:ext>
            </a:extLst>
          </p:cNvPr>
          <p:cNvSpPr txBox="1"/>
          <p:nvPr/>
        </p:nvSpPr>
        <p:spPr>
          <a:xfrm>
            <a:off x="592120" y="2744211"/>
            <a:ext cx="2564782" cy="1754326"/>
          </a:xfrm>
          <a:prstGeom prst="rect">
            <a:avLst/>
          </a:prstGeom>
          <a:noFill/>
        </p:spPr>
        <p:txBody>
          <a:bodyPr wrap="square" rtlCol="0">
            <a:spAutoFit/>
          </a:bodyPr>
          <a:lstStyle/>
          <a:p>
            <a:r>
              <a:rPr lang="en-US" dirty="0"/>
              <a:t>3 different pressures are essential to PH diagnosis:</a:t>
            </a:r>
            <a:br>
              <a:rPr lang="en-US" dirty="0"/>
            </a:br>
            <a:endParaRPr lang="en-US" dirty="0"/>
          </a:p>
          <a:p>
            <a:pPr marL="342900" indent="-342900">
              <a:buAutoNum type="arabicPeriod"/>
            </a:pPr>
            <a:r>
              <a:rPr lang="en-US" dirty="0" err="1"/>
              <a:t>Pulm</a:t>
            </a:r>
            <a:r>
              <a:rPr lang="en-US" dirty="0"/>
              <a:t>. a. MAP</a:t>
            </a:r>
          </a:p>
          <a:p>
            <a:pPr marL="342900" indent="-342900">
              <a:buAutoNum type="arabicPeriod"/>
            </a:pPr>
            <a:r>
              <a:rPr lang="en-US" dirty="0"/>
              <a:t>PAWP (PCWP)</a:t>
            </a:r>
          </a:p>
          <a:p>
            <a:pPr marL="342900" indent="-342900">
              <a:buAutoNum type="arabicPeriod"/>
            </a:pPr>
            <a:r>
              <a:rPr lang="en-US" dirty="0"/>
              <a:t>PVR</a:t>
            </a:r>
          </a:p>
        </p:txBody>
      </p:sp>
    </p:spTree>
    <p:extLst>
      <p:ext uri="{BB962C8B-B14F-4D97-AF65-F5344CB8AC3E}">
        <p14:creationId xmlns:p14="http://schemas.microsoft.com/office/powerpoint/2010/main" val="182237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55589B-93C8-9C45-A2DF-10787D3B0414}"/>
              </a:ext>
            </a:extLst>
          </p:cNvPr>
          <p:cNvPicPr>
            <a:picLocks noChangeAspect="1"/>
          </p:cNvPicPr>
          <p:nvPr/>
        </p:nvPicPr>
        <p:blipFill>
          <a:blip r:embed="rId2"/>
          <a:stretch>
            <a:fillRect/>
          </a:stretch>
        </p:blipFill>
        <p:spPr>
          <a:xfrm>
            <a:off x="0" y="1070011"/>
            <a:ext cx="12192000" cy="4717977"/>
          </a:xfrm>
          <a:prstGeom prst="rect">
            <a:avLst/>
          </a:prstGeom>
        </p:spPr>
      </p:pic>
    </p:spTree>
    <p:extLst>
      <p:ext uri="{BB962C8B-B14F-4D97-AF65-F5344CB8AC3E}">
        <p14:creationId xmlns:p14="http://schemas.microsoft.com/office/powerpoint/2010/main" val="2895496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79D718-2745-5D4B-8C68-7E32C036B827}"/>
              </a:ext>
            </a:extLst>
          </p:cNvPr>
          <p:cNvSpPr/>
          <p:nvPr/>
        </p:nvSpPr>
        <p:spPr>
          <a:xfrm>
            <a:off x="4871792" y="223024"/>
            <a:ext cx="3691054" cy="546410"/>
          </a:xfrm>
          <a:prstGeom prst="rect">
            <a:avLst/>
          </a:prstGeom>
          <a:solidFill>
            <a:schemeClr val="accent3">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 PA pressure &gt; 20 mmHg?</a:t>
            </a:r>
          </a:p>
        </p:txBody>
      </p:sp>
      <p:cxnSp>
        <p:nvCxnSpPr>
          <p:cNvPr id="6" name="Straight Arrow Connector 5">
            <a:extLst>
              <a:ext uri="{FF2B5EF4-FFF2-40B4-BE49-F238E27FC236}">
                <a16:creationId xmlns:a16="http://schemas.microsoft.com/office/drawing/2014/main" id="{D6007D36-93DB-AC4C-8CDA-3F7836E2B61D}"/>
              </a:ext>
            </a:extLst>
          </p:cNvPr>
          <p:cNvCxnSpPr>
            <a:stCxn id="4" idx="2"/>
          </p:cNvCxnSpPr>
          <p:nvPr/>
        </p:nvCxnSpPr>
        <p:spPr>
          <a:xfrm flipH="1">
            <a:off x="5791768" y="769434"/>
            <a:ext cx="925551" cy="9255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6387178-665A-1845-8FEA-25FF6EDCD0DF}"/>
              </a:ext>
            </a:extLst>
          </p:cNvPr>
          <p:cNvCxnSpPr>
            <a:cxnSpLocks/>
          </p:cNvCxnSpPr>
          <p:nvPr/>
        </p:nvCxnSpPr>
        <p:spPr>
          <a:xfrm>
            <a:off x="6717320" y="769434"/>
            <a:ext cx="919975" cy="9255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742F818-719C-BC45-8B36-5C441E76236F}"/>
              </a:ext>
            </a:extLst>
          </p:cNvPr>
          <p:cNvSpPr/>
          <p:nvPr/>
        </p:nvSpPr>
        <p:spPr>
          <a:xfrm>
            <a:off x="2100714" y="1694985"/>
            <a:ext cx="3691054" cy="546410"/>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is Pulmonary Hypertension</a:t>
            </a:r>
          </a:p>
        </p:txBody>
      </p:sp>
      <p:sp>
        <p:nvSpPr>
          <p:cNvPr id="12" name="Rectangle 11">
            <a:extLst>
              <a:ext uri="{FF2B5EF4-FFF2-40B4-BE49-F238E27FC236}">
                <a16:creationId xmlns:a16="http://schemas.microsoft.com/office/drawing/2014/main" id="{FD31ED21-025C-4848-864E-A532B8D804D3}"/>
              </a:ext>
            </a:extLst>
          </p:cNvPr>
          <p:cNvSpPr/>
          <p:nvPr/>
        </p:nvSpPr>
        <p:spPr>
          <a:xfrm>
            <a:off x="7637295" y="1694985"/>
            <a:ext cx="3691054" cy="546410"/>
          </a:xfrm>
          <a:prstGeom prst="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is Not Pulmonary Hypertension</a:t>
            </a:r>
          </a:p>
        </p:txBody>
      </p:sp>
      <p:cxnSp>
        <p:nvCxnSpPr>
          <p:cNvPr id="13" name="Straight Arrow Connector 12">
            <a:extLst>
              <a:ext uri="{FF2B5EF4-FFF2-40B4-BE49-F238E27FC236}">
                <a16:creationId xmlns:a16="http://schemas.microsoft.com/office/drawing/2014/main" id="{18A77B02-64FC-5947-AD3E-543912E26C93}"/>
              </a:ext>
            </a:extLst>
          </p:cNvPr>
          <p:cNvCxnSpPr/>
          <p:nvPr/>
        </p:nvCxnSpPr>
        <p:spPr>
          <a:xfrm flipH="1">
            <a:off x="3020690" y="2241395"/>
            <a:ext cx="925551" cy="9255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C732DAE-FE66-2147-B925-B2B0A4E1D211}"/>
              </a:ext>
            </a:extLst>
          </p:cNvPr>
          <p:cNvSpPr/>
          <p:nvPr/>
        </p:nvSpPr>
        <p:spPr>
          <a:xfrm>
            <a:off x="621319" y="3155795"/>
            <a:ext cx="4944279" cy="546410"/>
          </a:xfrm>
          <a:prstGeom prst="rect">
            <a:avLst/>
          </a:prstGeom>
          <a:solidFill>
            <a:schemeClr val="accent3">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 Pulmonary Artery Wedge Pressure ≤15 mmHg?</a:t>
            </a:r>
          </a:p>
        </p:txBody>
      </p:sp>
      <p:sp>
        <p:nvSpPr>
          <p:cNvPr id="15" name="Rectangle 14">
            <a:extLst>
              <a:ext uri="{FF2B5EF4-FFF2-40B4-BE49-F238E27FC236}">
                <a16:creationId xmlns:a16="http://schemas.microsoft.com/office/drawing/2014/main" id="{4263ACB4-DC4E-B248-9841-2E9AFA2F75BF}"/>
              </a:ext>
            </a:extLst>
          </p:cNvPr>
          <p:cNvSpPr/>
          <p:nvPr/>
        </p:nvSpPr>
        <p:spPr>
          <a:xfrm>
            <a:off x="617455" y="4616605"/>
            <a:ext cx="4944279" cy="546410"/>
          </a:xfrm>
          <a:prstGeom prst="rect">
            <a:avLst/>
          </a:prstGeom>
          <a:solidFill>
            <a:schemeClr val="accent6">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Pre-Capillary Pulmonary Hypertension</a:t>
            </a:r>
          </a:p>
        </p:txBody>
      </p:sp>
      <p:cxnSp>
        <p:nvCxnSpPr>
          <p:cNvPr id="16" name="Straight Arrow Connector 15">
            <a:extLst>
              <a:ext uri="{FF2B5EF4-FFF2-40B4-BE49-F238E27FC236}">
                <a16:creationId xmlns:a16="http://schemas.microsoft.com/office/drawing/2014/main" id="{CE675A2E-2B1A-604F-BFC5-9ED365169B2B}"/>
              </a:ext>
            </a:extLst>
          </p:cNvPr>
          <p:cNvCxnSpPr>
            <a:cxnSpLocks/>
          </p:cNvCxnSpPr>
          <p:nvPr/>
        </p:nvCxnSpPr>
        <p:spPr>
          <a:xfrm>
            <a:off x="3093458" y="3691055"/>
            <a:ext cx="0" cy="925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1740EA-B998-B147-A49C-24CCA3A515E9}"/>
              </a:ext>
            </a:extLst>
          </p:cNvPr>
          <p:cNvSpPr txBox="1"/>
          <p:nvPr/>
        </p:nvSpPr>
        <p:spPr>
          <a:xfrm>
            <a:off x="5733856" y="1041968"/>
            <a:ext cx="485518" cy="369332"/>
          </a:xfrm>
          <a:prstGeom prst="rect">
            <a:avLst/>
          </a:prstGeom>
          <a:noFill/>
          <a:ln w="38100">
            <a:noFill/>
          </a:ln>
        </p:spPr>
        <p:txBody>
          <a:bodyPr wrap="none" rtlCol="0">
            <a:spAutoFit/>
          </a:bodyPr>
          <a:lstStyle/>
          <a:p>
            <a:r>
              <a:rPr lang="en-US" dirty="0"/>
              <a:t>Yes</a:t>
            </a:r>
          </a:p>
        </p:txBody>
      </p:sp>
      <p:sp>
        <p:nvSpPr>
          <p:cNvPr id="20" name="TextBox 19">
            <a:extLst>
              <a:ext uri="{FF2B5EF4-FFF2-40B4-BE49-F238E27FC236}">
                <a16:creationId xmlns:a16="http://schemas.microsoft.com/office/drawing/2014/main" id="{88BE2145-E23A-964F-98AA-C8252F611B2B}"/>
              </a:ext>
            </a:extLst>
          </p:cNvPr>
          <p:cNvSpPr txBox="1"/>
          <p:nvPr/>
        </p:nvSpPr>
        <p:spPr>
          <a:xfrm>
            <a:off x="7319321" y="1041968"/>
            <a:ext cx="455574" cy="369332"/>
          </a:xfrm>
          <a:prstGeom prst="rect">
            <a:avLst/>
          </a:prstGeom>
          <a:noFill/>
          <a:ln w="38100">
            <a:noFill/>
          </a:ln>
        </p:spPr>
        <p:txBody>
          <a:bodyPr wrap="none" rtlCol="0">
            <a:spAutoFit/>
          </a:bodyPr>
          <a:lstStyle/>
          <a:p>
            <a:r>
              <a:rPr lang="en-US" dirty="0"/>
              <a:t>No</a:t>
            </a:r>
          </a:p>
        </p:txBody>
      </p:sp>
      <p:sp>
        <p:nvSpPr>
          <p:cNvPr id="21" name="TextBox 20">
            <a:extLst>
              <a:ext uri="{FF2B5EF4-FFF2-40B4-BE49-F238E27FC236}">
                <a16:creationId xmlns:a16="http://schemas.microsoft.com/office/drawing/2014/main" id="{93D3F8E6-5663-2244-A55F-E57FAFD2DDBE}"/>
              </a:ext>
            </a:extLst>
          </p:cNvPr>
          <p:cNvSpPr txBox="1"/>
          <p:nvPr/>
        </p:nvSpPr>
        <p:spPr>
          <a:xfrm>
            <a:off x="3600256" y="2513258"/>
            <a:ext cx="1614353" cy="369332"/>
          </a:xfrm>
          <a:prstGeom prst="rect">
            <a:avLst/>
          </a:prstGeom>
          <a:noFill/>
          <a:ln w="38100">
            <a:noFill/>
          </a:ln>
        </p:spPr>
        <p:txBody>
          <a:bodyPr wrap="none" rtlCol="0">
            <a:spAutoFit/>
          </a:bodyPr>
          <a:lstStyle/>
          <a:p>
            <a:r>
              <a:rPr lang="en-US" dirty="0"/>
              <a:t>Measure PAWP</a:t>
            </a:r>
          </a:p>
        </p:txBody>
      </p:sp>
      <p:sp>
        <p:nvSpPr>
          <p:cNvPr id="22" name="TextBox 21">
            <a:extLst>
              <a:ext uri="{FF2B5EF4-FFF2-40B4-BE49-F238E27FC236}">
                <a16:creationId xmlns:a16="http://schemas.microsoft.com/office/drawing/2014/main" id="{AD5711E5-7B89-2D4E-8C7A-BFB4B4922EDE}"/>
              </a:ext>
            </a:extLst>
          </p:cNvPr>
          <p:cNvSpPr txBox="1"/>
          <p:nvPr/>
        </p:nvSpPr>
        <p:spPr>
          <a:xfrm>
            <a:off x="2604076" y="3969164"/>
            <a:ext cx="485518" cy="369332"/>
          </a:xfrm>
          <a:prstGeom prst="rect">
            <a:avLst/>
          </a:prstGeom>
          <a:noFill/>
          <a:ln w="38100">
            <a:noFill/>
          </a:ln>
        </p:spPr>
        <p:txBody>
          <a:bodyPr wrap="none" rtlCol="0">
            <a:spAutoFit/>
          </a:bodyPr>
          <a:lstStyle/>
          <a:p>
            <a:r>
              <a:rPr lang="en-US" dirty="0"/>
              <a:t>Yes</a:t>
            </a:r>
          </a:p>
        </p:txBody>
      </p:sp>
      <p:cxnSp>
        <p:nvCxnSpPr>
          <p:cNvPr id="23" name="Straight Arrow Connector 22">
            <a:extLst>
              <a:ext uri="{FF2B5EF4-FFF2-40B4-BE49-F238E27FC236}">
                <a16:creationId xmlns:a16="http://schemas.microsoft.com/office/drawing/2014/main" id="{BE2E8192-F35D-4E44-A5FA-A9A803FAC44E}"/>
              </a:ext>
            </a:extLst>
          </p:cNvPr>
          <p:cNvCxnSpPr>
            <a:cxnSpLocks/>
          </p:cNvCxnSpPr>
          <p:nvPr/>
        </p:nvCxnSpPr>
        <p:spPr>
          <a:xfrm>
            <a:off x="3089594" y="3691055"/>
            <a:ext cx="3164949" cy="4627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42C16B1-8E97-ED4C-A9AC-EAE55DA34A11}"/>
              </a:ext>
            </a:extLst>
          </p:cNvPr>
          <p:cNvSpPr/>
          <p:nvPr/>
        </p:nvSpPr>
        <p:spPr>
          <a:xfrm>
            <a:off x="6258406" y="3880625"/>
            <a:ext cx="5382605" cy="546410"/>
          </a:xfrm>
          <a:prstGeom prst="rect">
            <a:avLst/>
          </a:prstGeom>
          <a:solidFill>
            <a:schemeClr val="accent3">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 Peripheral Vascular Resistance &lt;3 Woods Units?</a:t>
            </a:r>
          </a:p>
        </p:txBody>
      </p:sp>
      <p:sp>
        <p:nvSpPr>
          <p:cNvPr id="26" name="TextBox 25">
            <a:extLst>
              <a:ext uri="{FF2B5EF4-FFF2-40B4-BE49-F238E27FC236}">
                <a16:creationId xmlns:a16="http://schemas.microsoft.com/office/drawing/2014/main" id="{1BD47479-6811-464A-99EE-2260F5FF7FE1}"/>
              </a:ext>
            </a:extLst>
          </p:cNvPr>
          <p:cNvSpPr txBox="1"/>
          <p:nvPr/>
        </p:nvSpPr>
        <p:spPr>
          <a:xfrm rot="474081">
            <a:off x="3877874" y="3934281"/>
            <a:ext cx="1803379" cy="369332"/>
          </a:xfrm>
          <a:prstGeom prst="rect">
            <a:avLst/>
          </a:prstGeom>
          <a:noFill/>
          <a:ln w="38100">
            <a:noFill/>
          </a:ln>
        </p:spPr>
        <p:txBody>
          <a:bodyPr wrap="none" rtlCol="0">
            <a:spAutoFit/>
          </a:bodyPr>
          <a:lstStyle/>
          <a:p>
            <a:r>
              <a:rPr lang="en-US" dirty="0"/>
              <a:t>No, measure PVR</a:t>
            </a:r>
          </a:p>
        </p:txBody>
      </p:sp>
      <p:cxnSp>
        <p:nvCxnSpPr>
          <p:cNvPr id="27" name="Straight Arrow Connector 26">
            <a:extLst>
              <a:ext uri="{FF2B5EF4-FFF2-40B4-BE49-F238E27FC236}">
                <a16:creationId xmlns:a16="http://schemas.microsoft.com/office/drawing/2014/main" id="{0A7D4B95-83BE-6F4D-9213-BA6867D63882}"/>
              </a:ext>
            </a:extLst>
          </p:cNvPr>
          <p:cNvCxnSpPr>
            <a:cxnSpLocks/>
          </p:cNvCxnSpPr>
          <p:nvPr/>
        </p:nvCxnSpPr>
        <p:spPr>
          <a:xfrm flipH="1">
            <a:off x="7396542" y="4427035"/>
            <a:ext cx="1566747" cy="1566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2A3908-8B4E-DD48-8EA7-6B34AF9001F3}"/>
              </a:ext>
            </a:extLst>
          </p:cNvPr>
          <p:cNvCxnSpPr>
            <a:cxnSpLocks/>
          </p:cNvCxnSpPr>
          <p:nvPr/>
        </p:nvCxnSpPr>
        <p:spPr>
          <a:xfrm>
            <a:off x="8963289" y="4427035"/>
            <a:ext cx="1557307" cy="1566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9BD5DCD-7F49-5F42-AB47-633117C45118}"/>
              </a:ext>
            </a:extLst>
          </p:cNvPr>
          <p:cNvSpPr txBox="1"/>
          <p:nvPr/>
        </p:nvSpPr>
        <p:spPr>
          <a:xfrm>
            <a:off x="8037736" y="4616605"/>
            <a:ext cx="485518" cy="369332"/>
          </a:xfrm>
          <a:prstGeom prst="rect">
            <a:avLst/>
          </a:prstGeom>
          <a:noFill/>
          <a:ln w="38100">
            <a:noFill/>
          </a:ln>
        </p:spPr>
        <p:txBody>
          <a:bodyPr wrap="none" rtlCol="0">
            <a:spAutoFit/>
          </a:bodyPr>
          <a:lstStyle/>
          <a:p>
            <a:r>
              <a:rPr lang="en-US" dirty="0"/>
              <a:t>Yes</a:t>
            </a:r>
          </a:p>
        </p:txBody>
      </p:sp>
      <p:sp>
        <p:nvSpPr>
          <p:cNvPr id="30" name="TextBox 29">
            <a:extLst>
              <a:ext uri="{FF2B5EF4-FFF2-40B4-BE49-F238E27FC236}">
                <a16:creationId xmlns:a16="http://schemas.microsoft.com/office/drawing/2014/main" id="{C4E1F538-1696-944B-8B74-666776FAD43D}"/>
              </a:ext>
            </a:extLst>
          </p:cNvPr>
          <p:cNvSpPr txBox="1"/>
          <p:nvPr/>
        </p:nvSpPr>
        <p:spPr>
          <a:xfrm>
            <a:off x="9409332" y="4616606"/>
            <a:ext cx="455574" cy="369332"/>
          </a:xfrm>
          <a:prstGeom prst="rect">
            <a:avLst/>
          </a:prstGeom>
          <a:noFill/>
          <a:ln w="38100">
            <a:noFill/>
          </a:ln>
        </p:spPr>
        <p:txBody>
          <a:bodyPr wrap="none" rtlCol="0">
            <a:spAutoFit/>
          </a:bodyPr>
          <a:lstStyle/>
          <a:p>
            <a:r>
              <a:rPr lang="en-US" dirty="0"/>
              <a:t>No</a:t>
            </a:r>
          </a:p>
        </p:txBody>
      </p:sp>
      <p:sp>
        <p:nvSpPr>
          <p:cNvPr id="31" name="Rectangle 30">
            <a:extLst>
              <a:ext uri="{FF2B5EF4-FFF2-40B4-BE49-F238E27FC236}">
                <a16:creationId xmlns:a16="http://schemas.microsoft.com/office/drawing/2014/main" id="{DE4752AB-4389-A14C-9380-D0C297DC7FFD}"/>
              </a:ext>
            </a:extLst>
          </p:cNvPr>
          <p:cNvSpPr/>
          <p:nvPr/>
        </p:nvSpPr>
        <p:spPr>
          <a:xfrm>
            <a:off x="9258929" y="5993781"/>
            <a:ext cx="2523333" cy="546410"/>
          </a:xfrm>
          <a:prstGeom prst="rect">
            <a:avLst/>
          </a:prstGeom>
          <a:solidFill>
            <a:schemeClr val="accent6">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Post-Capillary </a:t>
            </a:r>
            <a:br>
              <a:rPr lang="en-US" dirty="0">
                <a:solidFill>
                  <a:schemeClr val="tx1"/>
                </a:solidFill>
              </a:rPr>
            </a:br>
            <a:r>
              <a:rPr lang="en-US" dirty="0">
                <a:solidFill>
                  <a:schemeClr val="tx1"/>
                </a:solidFill>
              </a:rPr>
              <a:t>Pulmonary HTN</a:t>
            </a:r>
          </a:p>
        </p:txBody>
      </p:sp>
      <p:sp>
        <p:nvSpPr>
          <p:cNvPr id="34" name="Rectangle 33">
            <a:extLst>
              <a:ext uri="{FF2B5EF4-FFF2-40B4-BE49-F238E27FC236}">
                <a16:creationId xmlns:a16="http://schemas.microsoft.com/office/drawing/2014/main" id="{9464CAD1-B799-994C-9183-D233B4CF8DA0}"/>
              </a:ext>
            </a:extLst>
          </p:cNvPr>
          <p:cNvSpPr/>
          <p:nvPr/>
        </p:nvSpPr>
        <p:spPr>
          <a:xfrm>
            <a:off x="6135236" y="5993781"/>
            <a:ext cx="2522611" cy="546410"/>
          </a:xfrm>
          <a:prstGeom prst="rect">
            <a:avLst/>
          </a:prstGeom>
          <a:solidFill>
            <a:schemeClr val="accent6">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Combined Pre- and Post- Capillary Pulmonary HTN</a:t>
            </a:r>
          </a:p>
        </p:txBody>
      </p:sp>
    </p:spTree>
    <p:extLst>
      <p:ext uri="{BB962C8B-B14F-4D97-AF65-F5344CB8AC3E}">
        <p14:creationId xmlns:p14="http://schemas.microsoft.com/office/powerpoint/2010/main" val="2245896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1759-A98D-6E46-9B1A-5099FB8B8F2C}"/>
              </a:ext>
            </a:extLst>
          </p:cNvPr>
          <p:cNvSpPr>
            <a:spLocks noGrp="1"/>
          </p:cNvSpPr>
          <p:nvPr>
            <p:ph type="title"/>
          </p:nvPr>
        </p:nvSpPr>
        <p:spPr>
          <a:xfrm>
            <a:off x="838200" y="2766218"/>
            <a:ext cx="10515600" cy="1325563"/>
          </a:xfrm>
        </p:spPr>
        <p:txBody>
          <a:bodyPr/>
          <a:lstStyle/>
          <a:p>
            <a:pPr algn="ctr"/>
            <a:r>
              <a:rPr lang="en-US" dirty="0">
                <a:latin typeface="Helvetica" pitchFamily="2" charset="0"/>
              </a:rPr>
              <a:t>Questions?</a:t>
            </a:r>
          </a:p>
        </p:txBody>
      </p:sp>
    </p:spTree>
    <p:extLst>
      <p:ext uri="{BB962C8B-B14F-4D97-AF65-F5344CB8AC3E}">
        <p14:creationId xmlns:p14="http://schemas.microsoft.com/office/powerpoint/2010/main" val="240324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EA8E1D-2B15-224A-8325-CF236B806EDD}"/>
              </a:ext>
            </a:extLst>
          </p:cNvPr>
          <p:cNvPicPr>
            <a:picLocks noChangeAspect="1"/>
          </p:cNvPicPr>
          <p:nvPr/>
        </p:nvPicPr>
        <p:blipFill>
          <a:blip r:embed="rId2"/>
          <a:stretch>
            <a:fillRect/>
          </a:stretch>
        </p:blipFill>
        <p:spPr>
          <a:xfrm>
            <a:off x="369413" y="1520332"/>
            <a:ext cx="7340252" cy="4224108"/>
          </a:xfrm>
          <a:prstGeom prst="rect">
            <a:avLst/>
          </a:prstGeom>
        </p:spPr>
      </p:pic>
      <p:pic>
        <p:nvPicPr>
          <p:cNvPr id="4098" name="Picture 2" descr="Figure, NYHA Classification - Heart failure. Contributed by the New York  Health Association (NYHA)] - StatPearls - NCBI Bookshelf">
            <a:extLst>
              <a:ext uri="{FF2B5EF4-FFF2-40B4-BE49-F238E27FC236}">
                <a16:creationId xmlns:a16="http://schemas.microsoft.com/office/drawing/2014/main" id="{E7483A5D-8BB3-DF49-8FCD-E397D4BB2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866" y="1634567"/>
            <a:ext cx="4095915" cy="39956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2B75D7-2714-D64C-BDB1-7000F49A4E13}"/>
              </a:ext>
            </a:extLst>
          </p:cNvPr>
          <p:cNvSpPr txBox="1"/>
          <p:nvPr/>
        </p:nvSpPr>
        <p:spPr>
          <a:xfrm>
            <a:off x="2001513" y="116617"/>
            <a:ext cx="8188973" cy="553998"/>
          </a:xfrm>
          <a:prstGeom prst="rect">
            <a:avLst/>
          </a:prstGeom>
          <a:noFill/>
        </p:spPr>
        <p:txBody>
          <a:bodyPr wrap="none" rtlCol="0">
            <a:spAutoFit/>
          </a:bodyPr>
          <a:lstStyle/>
          <a:p>
            <a:r>
              <a:rPr lang="en-US" sz="3000" dirty="0">
                <a:latin typeface="Helvetica" pitchFamily="2" charset="0"/>
              </a:rPr>
              <a:t>WHO Functional Classification System for PAH</a:t>
            </a:r>
          </a:p>
        </p:txBody>
      </p:sp>
      <p:sp>
        <p:nvSpPr>
          <p:cNvPr id="6" name="TextBox 5">
            <a:extLst>
              <a:ext uri="{FF2B5EF4-FFF2-40B4-BE49-F238E27FC236}">
                <a16:creationId xmlns:a16="http://schemas.microsoft.com/office/drawing/2014/main" id="{54F80766-1E24-054A-925D-64C994468EEE}"/>
              </a:ext>
            </a:extLst>
          </p:cNvPr>
          <p:cNvSpPr txBox="1"/>
          <p:nvPr/>
        </p:nvSpPr>
        <p:spPr>
          <a:xfrm>
            <a:off x="5378495" y="614158"/>
            <a:ext cx="1435008" cy="369332"/>
          </a:xfrm>
          <a:prstGeom prst="rect">
            <a:avLst/>
          </a:prstGeom>
          <a:noFill/>
        </p:spPr>
        <p:txBody>
          <a:bodyPr wrap="none" rtlCol="0">
            <a:spAutoFit/>
          </a:bodyPr>
          <a:lstStyle/>
          <a:p>
            <a:r>
              <a:rPr lang="en-US" i="1" dirty="0">
                <a:latin typeface="Helvetica" pitchFamily="2" charset="0"/>
              </a:rPr>
              <a:t>Circa ~2005</a:t>
            </a:r>
          </a:p>
        </p:txBody>
      </p:sp>
      <p:sp>
        <p:nvSpPr>
          <p:cNvPr id="7" name="TextBox 6">
            <a:extLst>
              <a:ext uri="{FF2B5EF4-FFF2-40B4-BE49-F238E27FC236}">
                <a16:creationId xmlns:a16="http://schemas.microsoft.com/office/drawing/2014/main" id="{A1FB3603-D26C-744C-A9C7-6B1F62CADEE0}"/>
              </a:ext>
            </a:extLst>
          </p:cNvPr>
          <p:cNvSpPr txBox="1"/>
          <p:nvPr/>
        </p:nvSpPr>
        <p:spPr>
          <a:xfrm>
            <a:off x="8894220" y="1227795"/>
            <a:ext cx="1967205" cy="369332"/>
          </a:xfrm>
          <a:prstGeom prst="rect">
            <a:avLst/>
          </a:prstGeom>
          <a:noFill/>
        </p:spPr>
        <p:txBody>
          <a:bodyPr wrap="none" rtlCol="0">
            <a:spAutoFit/>
          </a:bodyPr>
          <a:lstStyle/>
          <a:p>
            <a:r>
              <a:rPr lang="en-US" i="1" dirty="0">
                <a:latin typeface="Helvetica" pitchFamily="2" charset="0"/>
              </a:rPr>
              <a:t>Reminds me of…</a:t>
            </a:r>
          </a:p>
        </p:txBody>
      </p:sp>
    </p:spTree>
    <p:extLst>
      <p:ext uri="{BB962C8B-B14F-4D97-AF65-F5344CB8AC3E}">
        <p14:creationId xmlns:p14="http://schemas.microsoft.com/office/powerpoint/2010/main" val="45387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A705EE-CB09-4A45-8569-63100CDB310C}"/>
              </a:ext>
            </a:extLst>
          </p:cNvPr>
          <p:cNvPicPr>
            <a:picLocks noChangeAspect="1"/>
          </p:cNvPicPr>
          <p:nvPr/>
        </p:nvPicPr>
        <p:blipFill>
          <a:blip r:embed="rId2"/>
          <a:stretch>
            <a:fillRect/>
          </a:stretch>
        </p:blipFill>
        <p:spPr>
          <a:xfrm>
            <a:off x="1439109" y="0"/>
            <a:ext cx="9313782" cy="6858000"/>
          </a:xfrm>
          <a:prstGeom prst="rect">
            <a:avLst/>
          </a:prstGeom>
        </p:spPr>
      </p:pic>
    </p:spTree>
    <p:extLst>
      <p:ext uri="{BB962C8B-B14F-4D97-AF65-F5344CB8AC3E}">
        <p14:creationId xmlns:p14="http://schemas.microsoft.com/office/powerpoint/2010/main" val="380634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ebsite&#10;&#10;Description automatically generated">
            <a:extLst>
              <a:ext uri="{FF2B5EF4-FFF2-40B4-BE49-F238E27FC236}">
                <a16:creationId xmlns:a16="http://schemas.microsoft.com/office/drawing/2014/main" id="{CDFB23D4-2293-A644-AFB1-3DF9C587A33E}"/>
              </a:ext>
            </a:extLst>
          </p:cNvPr>
          <p:cNvPicPr/>
          <p:nvPr/>
        </p:nvPicPr>
        <p:blipFill rotWithShape="1">
          <a:blip r:embed="rId2"/>
          <a:srcRect r="34486" b="11810"/>
          <a:stretch/>
        </p:blipFill>
        <p:spPr>
          <a:xfrm>
            <a:off x="244072" y="81025"/>
            <a:ext cx="5716890" cy="5943598"/>
          </a:xfrm>
          <a:prstGeom prst="rect">
            <a:avLst/>
          </a:prstGeom>
        </p:spPr>
      </p:pic>
      <p:sp>
        <p:nvSpPr>
          <p:cNvPr id="5" name="Frame 4">
            <a:extLst>
              <a:ext uri="{FF2B5EF4-FFF2-40B4-BE49-F238E27FC236}">
                <a16:creationId xmlns:a16="http://schemas.microsoft.com/office/drawing/2014/main" id="{896845BB-8E88-2448-9AF4-02BD86B3170F}"/>
              </a:ext>
            </a:extLst>
          </p:cNvPr>
          <p:cNvSpPr/>
          <p:nvPr/>
        </p:nvSpPr>
        <p:spPr>
          <a:xfrm>
            <a:off x="810228" y="833378"/>
            <a:ext cx="3298785" cy="4849793"/>
          </a:xfrm>
          <a:prstGeom prst="frame">
            <a:avLst>
              <a:gd name="adj1" fmla="val 25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F30E829-A522-D044-941C-7E4950822C70}"/>
              </a:ext>
            </a:extLst>
          </p:cNvPr>
          <p:cNvSpPr txBox="1"/>
          <p:nvPr/>
        </p:nvSpPr>
        <p:spPr>
          <a:xfrm>
            <a:off x="6527118" y="2152891"/>
            <a:ext cx="5007979"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pitchFamily="2" charset="0"/>
              </a:rPr>
              <a:t>Increased intensity of 2</a:t>
            </a:r>
            <a:r>
              <a:rPr lang="en-US" baseline="30000" dirty="0">
                <a:latin typeface="Helvetica" pitchFamily="2" charset="0"/>
              </a:rPr>
              <a:t>nd</a:t>
            </a:r>
            <a:r>
              <a:rPr lang="en-US" dirty="0">
                <a:latin typeface="Helvetica" pitchFamily="2" charset="0"/>
              </a:rPr>
              <a:t> heart sound</a:t>
            </a:r>
            <a:br>
              <a:rPr lang="en-US" dirty="0">
                <a:latin typeface="Helvetica" pitchFamily="2" charset="0"/>
              </a:rPr>
            </a:br>
            <a:endParaRPr lang="en-US" dirty="0">
              <a:latin typeface="Helvetica" pitchFamily="2" charset="0"/>
            </a:endParaRPr>
          </a:p>
          <a:p>
            <a:pPr marL="285750" indent="-285750">
              <a:buFont typeface="Arial" panose="020B0604020202020204" pitchFamily="34" charset="0"/>
              <a:buChar char="•"/>
            </a:pPr>
            <a:r>
              <a:rPr lang="en-US" dirty="0">
                <a:latin typeface="Helvetica" pitchFamily="2" charset="0"/>
              </a:rPr>
              <a:t>Second heart sound has widened splitting in setting of RV dysfunction or failure</a:t>
            </a:r>
          </a:p>
          <a:p>
            <a:pPr marL="742950" lvl="1" indent="-285750">
              <a:buFont typeface="Arial" panose="020B0604020202020204" pitchFamily="34" charset="0"/>
              <a:buChar char="•"/>
            </a:pPr>
            <a:r>
              <a:rPr lang="en-US" dirty="0">
                <a:latin typeface="Helvetica" pitchFamily="2" charset="0"/>
              </a:rPr>
              <a:t>Splitting normal if RV function is preserved</a:t>
            </a:r>
            <a:br>
              <a:rPr lang="en-US" dirty="0">
                <a:latin typeface="Helvetica" pitchFamily="2" charset="0"/>
              </a:rPr>
            </a:br>
            <a:endParaRPr lang="en-US" dirty="0">
              <a:latin typeface="Helvetica" pitchFamily="2" charset="0"/>
            </a:endParaRPr>
          </a:p>
          <a:p>
            <a:pPr marL="285750" indent="-285750">
              <a:buFont typeface="Arial" panose="020B0604020202020204" pitchFamily="34" charset="0"/>
              <a:buChar char="•"/>
            </a:pPr>
            <a:r>
              <a:rPr lang="en-US" dirty="0">
                <a:latin typeface="Helvetica" pitchFamily="2" charset="0"/>
              </a:rPr>
              <a:t>Unclear sensitivity and specificity, probably highly operator dependent</a:t>
            </a:r>
          </a:p>
        </p:txBody>
      </p:sp>
    </p:spTree>
    <p:extLst>
      <p:ext uri="{BB962C8B-B14F-4D97-AF65-F5344CB8AC3E}">
        <p14:creationId xmlns:p14="http://schemas.microsoft.com/office/powerpoint/2010/main" val="21780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D140-71EE-1A44-911C-A94A2721540B}"/>
              </a:ext>
            </a:extLst>
          </p:cNvPr>
          <p:cNvSpPr>
            <a:spLocks noGrp="1"/>
          </p:cNvSpPr>
          <p:nvPr>
            <p:ph type="title"/>
          </p:nvPr>
        </p:nvSpPr>
        <p:spPr/>
        <p:txBody>
          <a:bodyPr/>
          <a:lstStyle/>
          <a:p>
            <a:pPr algn="ctr"/>
            <a:r>
              <a:rPr lang="en-US" dirty="0"/>
              <a:t>JVP</a:t>
            </a:r>
          </a:p>
        </p:txBody>
      </p:sp>
      <p:sp>
        <p:nvSpPr>
          <p:cNvPr id="3" name="Content Placeholder 2">
            <a:extLst>
              <a:ext uri="{FF2B5EF4-FFF2-40B4-BE49-F238E27FC236}">
                <a16:creationId xmlns:a16="http://schemas.microsoft.com/office/drawing/2014/main" id="{84FCA2C2-EADA-1549-9133-281357EA6A60}"/>
              </a:ext>
            </a:extLst>
          </p:cNvPr>
          <p:cNvSpPr>
            <a:spLocks noGrp="1"/>
          </p:cNvSpPr>
          <p:nvPr>
            <p:ph idx="1"/>
          </p:nvPr>
        </p:nvSpPr>
        <p:spPr>
          <a:xfrm>
            <a:off x="548833" y="5049888"/>
            <a:ext cx="11257344" cy="1165125"/>
          </a:xfrm>
        </p:spPr>
        <p:txBody>
          <a:bodyPr>
            <a:normAutofit/>
          </a:bodyPr>
          <a:lstStyle/>
          <a:p>
            <a:r>
              <a:rPr lang="en-US" dirty="0"/>
              <a:t>A waves may be prominent </a:t>
            </a:r>
            <a:r>
              <a:rPr lang="en-US" i="1" dirty="0"/>
              <a:t>(atrial contraction against overfull RV)</a:t>
            </a:r>
          </a:p>
          <a:p>
            <a:r>
              <a:rPr lang="en-US" dirty="0"/>
              <a:t>Prominent V wave would indicate tricuspid regurgitation 2/2 severe PAH</a:t>
            </a:r>
          </a:p>
        </p:txBody>
      </p:sp>
      <p:pic>
        <p:nvPicPr>
          <p:cNvPr id="4" name="Picture 3">
            <a:extLst>
              <a:ext uri="{FF2B5EF4-FFF2-40B4-BE49-F238E27FC236}">
                <a16:creationId xmlns:a16="http://schemas.microsoft.com/office/drawing/2014/main" id="{5D158637-6CD7-8E41-9870-5DACAE979676}"/>
              </a:ext>
            </a:extLst>
          </p:cNvPr>
          <p:cNvPicPr>
            <a:picLocks noChangeAspect="1"/>
          </p:cNvPicPr>
          <p:nvPr/>
        </p:nvPicPr>
        <p:blipFill>
          <a:blip r:embed="rId2"/>
          <a:stretch>
            <a:fillRect/>
          </a:stretch>
        </p:blipFill>
        <p:spPr>
          <a:xfrm>
            <a:off x="2120900" y="1690688"/>
            <a:ext cx="7950200" cy="2616200"/>
          </a:xfrm>
          <a:prstGeom prst="rect">
            <a:avLst/>
          </a:prstGeom>
        </p:spPr>
      </p:pic>
    </p:spTree>
    <p:extLst>
      <p:ext uri="{BB962C8B-B14F-4D97-AF65-F5344CB8AC3E}">
        <p14:creationId xmlns:p14="http://schemas.microsoft.com/office/powerpoint/2010/main" val="2337608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1A507-280A-DC4C-BBC8-48782DB96385}"/>
              </a:ext>
            </a:extLst>
          </p:cNvPr>
          <p:cNvSpPr>
            <a:spLocks noGrp="1"/>
          </p:cNvSpPr>
          <p:nvPr>
            <p:ph type="title"/>
          </p:nvPr>
        </p:nvSpPr>
        <p:spPr/>
        <p:txBody>
          <a:bodyPr/>
          <a:lstStyle/>
          <a:p>
            <a:r>
              <a:rPr lang="en-US" dirty="0"/>
              <a:t>EKG Findings	</a:t>
            </a:r>
          </a:p>
        </p:txBody>
      </p:sp>
      <p:sp>
        <p:nvSpPr>
          <p:cNvPr id="3" name="Content Placeholder 2">
            <a:extLst>
              <a:ext uri="{FF2B5EF4-FFF2-40B4-BE49-F238E27FC236}">
                <a16:creationId xmlns:a16="http://schemas.microsoft.com/office/drawing/2014/main" id="{7F9739A5-1D43-8242-A8F9-5C48765859AB}"/>
              </a:ext>
            </a:extLst>
          </p:cNvPr>
          <p:cNvSpPr>
            <a:spLocks noGrp="1"/>
          </p:cNvSpPr>
          <p:nvPr>
            <p:ph idx="1"/>
          </p:nvPr>
        </p:nvSpPr>
        <p:spPr>
          <a:xfrm>
            <a:off x="398363" y="2141316"/>
            <a:ext cx="3884270" cy="3726526"/>
          </a:xfrm>
        </p:spPr>
        <p:txBody>
          <a:bodyPr/>
          <a:lstStyle/>
          <a:p>
            <a:r>
              <a:rPr lang="en-US" dirty="0"/>
              <a:t>R axis deviation;</a:t>
            </a:r>
            <a:br>
              <a:rPr lang="en-US" dirty="0"/>
            </a:br>
            <a:r>
              <a:rPr lang="en-US" dirty="0"/>
              <a:t>R atrium enlargement</a:t>
            </a:r>
            <a:br>
              <a:rPr lang="en-US" dirty="0"/>
            </a:br>
            <a:endParaRPr lang="en-US" dirty="0"/>
          </a:p>
          <a:p>
            <a:r>
              <a:rPr lang="en-US" dirty="0"/>
              <a:t>Frequently not found in early cases of disease</a:t>
            </a:r>
            <a:br>
              <a:rPr lang="en-US" dirty="0"/>
            </a:br>
            <a:endParaRPr lang="en-US" dirty="0"/>
          </a:p>
          <a:p>
            <a:r>
              <a:rPr lang="en-US" b="1" dirty="0"/>
              <a:t>Low sensitivity overall</a:t>
            </a:r>
          </a:p>
        </p:txBody>
      </p:sp>
      <p:pic>
        <p:nvPicPr>
          <p:cNvPr id="4" name="Picture 3">
            <a:extLst>
              <a:ext uri="{FF2B5EF4-FFF2-40B4-BE49-F238E27FC236}">
                <a16:creationId xmlns:a16="http://schemas.microsoft.com/office/drawing/2014/main" id="{752435AA-8322-1946-8F9C-F87D954160ED}"/>
              </a:ext>
            </a:extLst>
          </p:cNvPr>
          <p:cNvPicPr>
            <a:picLocks noChangeAspect="1"/>
          </p:cNvPicPr>
          <p:nvPr/>
        </p:nvPicPr>
        <p:blipFill>
          <a:blip r:embed="rId2"/>
          <a:stretch>
            <a:fillRect/>
          </a:stretch>
        </p:blipFill>
        <p:spPr>
          <a:xfrm>
            <a:off x="4723590" y="70045"/>
            <a:ext cx="7232248" cy="2002477"/>
          </a:xfrm>
          <a:prstGeom prst="rect">
            <a:avLst/>
          </a:prstGeom>
        </p:spPr>
      </p:pic>
      <p:pic>
        <p:nvPicPr>
          <p:cNvPr id="5" name="Picture 4">
            <a:extLst>
              <a:ext uri="{FF2B5EF4-FFF2-40B4-BE49-F238E27FC236}">
                <a16:creationId xmlns:a16="http://schemas.microsoft.com/office/drawing/2014/main" id="{9E571E6E-54BC-AE4F-866B-A00225E2E0F5}"/>
              </a:ext>
            </a:extLst>
          </p:cNvPr>
          <p:cNvPicPr>
            <a:picLocks noChangeAspect="1"/>
          </p:cNvPicPr>
          <p:nvPr/>
        </p:nvPicPr>
        <p:blipFill>
          <a:blip r:embed="rId3"/>
          <a:stretch>
            <a:fillRect/>
          </a:stretch>
        </p:blipFill>
        <p:spPr>
          <a:xfrm>
            <a:off x="4723590" y="2141316"/>
            <a:ext cx="6502889" cy="2002477"/>
          </a:xfrm>
          <a:prstGeom prst="rect">
            <a:avLst/>
          </a:prstGeom>
        </p:spPr>
      </p:pic>
      <p:pic>
        <p:nvPicPr>
          <p:cNvPr id="8194" name="Picture 2" descr="P wave morphology RAE Wagner 2007">
            <a:extLst>
              <a:ext uri="{FF2B5EF4-FFF2-40B4-BE49-F238E27FC236}">
                <a16:creationId xmlns:a16="http://schemas.microsoft.com/office/drawing/2014/main" id="{EB936B48-7D53-8B4F-8646-F05709F68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0853" y="3420468"/>
            <a:ext cx="2475706" cy="307240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 pulmonale Right atrial hypertrophy in V1 V2">
            <a:extLst>
              <a:ext uri="{FF2B5EF4-FFF2-40B4-BE49-F238E27FC236}">
                <a16:creationId xmlns:a16="http://schemas.microsoft.com/office/drawing/2014/main" id="{3F970307-DE78-7247-A450-F927A55BE4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4401"/>
          <a:stretch/>
        </p:blipFill>
        <p:spPr bwMode="auto">
          <a:xfrm>
            <a:off x="5834627" y="4281381"/>
            <a:ext cx="1503722" cy="2001226"/>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BC311809-32B2-B546-8153-DFCBD902E2BE}"/>
              </a:ext>
            </a:extLst>
          </p:cNvPr>
          <p:cNvSpPr/>
          <p:nvPr/>
        </p:nvSpPr>
        <p:spPr>
          <a:xfrm>
            <a:off x="4919242" y="1122745"/>
            <a:ext cx="6736464" cy="567944"/>
          </a:xfrm>
          <a:prstGeom prst="frame">
            <a:avLst>
              <a:gd name="adj1" fmla="val 195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08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AH.TV - Education and Resources &amp;gt; Resource Center &amp;gt; Testing &amp;amp; Diagnostics  &amp;gt; Electrocardiogram">
            <a:extLst>
              <a:ext uri="{FF2B5EF4-FFF2-40B4-BE49-F238E27FC236}">
                <a16:creationId xmlns:a16="http://schemas.microsoft.com/office/drawing/2014/main" id="{324417DF-1E4A-9A4D-BBAF-5EAA2A8B7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92" y="1485374"/>
            <a:ext cx="5429813" cy="305427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1 بسم الله الرحمن الرحیم. Atrial and Ventricular Hypertrophy ECG Features  and Common Causes ALI BARABADI University of Guilan. - ppt download">
            <a:extLst>
              <a:ext uri="{FF2B5EF4-FFF2-40B4-BE49-F238E27FC236}">
                <a16:creationId xmlns:a16="http://schemas.microsoft.com/office/drawing/2014/main" id="{814AC0CE-960D-5647-8532-9D0028B0C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646" y="718025"/>
            <a:ext cx="6117562" cy="45889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B8478D3-F509-4640-BBE8-C7B20C92C1D6}"/>
              </a:ext>
            </a:extLst>
          </p:cNvPr>
          <p:cNvPicPr>
            <a:picLocks noChangeAspect="1"/>
          </p:cNvPicPr>
          <p:nvPr/>
        </p:nvPicPr>
        <p:blipFill>
          <a:blip r:embed="rId4"/>
          <a:stretch>
            <a:fillRect/>
          </a:stretch>
        </p:blipFill>
        <p:spPr>
          <a:xfrm>
            <a:off x="1216721" y="4788426"/>
            <a:ext cx="7416800" cy="1168400"/>
          </a:xfrm>
          <a:prstGeom prst="rect">
            <a:avLst/>
          </a:prstGeom>
        </p:spPr>
      </p:pic>
      <p:sp>
        <p:nvSpPr>
          <p:cNvPr id="2" name="TextBox 1">
            <a:extLst>
              <a:ext uri="{FF2B5EF4-FFF2-40B4-BE49-F238E27FC236}">
                <a16:creationId xmlns:a16="http://schemas.microsoft.com/office/drawing/2014/main" id="{84D4C8A4-A068-1547-B371-B6AE946A00F6}"/>
              </a:ext>
            </a:extLst>
          </p:cNvPr>
          <p:cNvSpPr txBox="1"/>
          <p:nvPr/>
        </p:nvSpPr>
        <p:spPr>
          <a:xfrm>
            <a:off x="4164862" y="348693"/>
            <a:ext cx="3862276" cy="369332"/>
          </a:xfrm>
          <a:prstGeom prst="rect">
            <a:avLst/>
          </a:prstGeom>
          <a:noFill/>
        </p:spPr>
        <p:txBody>
          <a:bodyPr wrap="none" rtlCol="0">
            <a:spAutoFit/>
          </a:bodyPr>
          <a:lstStyle/>
          <a:p>
            <a:r>
              <a:rPr lang="en-US" i="1" dirty="0"/>
              <a:t>Relatively low sensitivity and specificity</a:t>
            </a:r>
          </a:p>
        </p:txBody>
      </p:sp>
    </p:spTree>
    <p:extLst>
      <p:ext uri="{BB962C8B-B14F-4D97-AF65-F5344CB8AC3E}">
        <p14:creationId xmlns:p14="http://schemas.microsoft.com/office/powerpoint/2010/main" val="1377235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890</Words>
  <Application>Microsoft Macintosh PowerPoint</Application>
  <PresentationFormat>Widescreen</PresentationFormat>
  <Paragraphs>134</Paragraphs>
  <Slides>33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Helvetica</vt:lpstr>
      <vt:lpstr>Office Theme</vt:lpstr>
      <vt:lpstr>Pulmonary Hypertension</vt:lpstr>
      <vt:lpstr>PowerPoint Presentation</vt:lpstr>
      <vt:lpstr>PowerPoint Presentation</vt:lpstr>
      <vt:lpstr>PowerPoint Presentation</vt:lpstr>
      <vt:lpstr>PowerPoint Presentation</vt:lpstr>
      <vt:lpstr>PowerPoint Presentation</vt:lpstr>
      <vt:lpstr>JVP</vt:lpstr>
      <vt:lpstr>EKG Findings </vt:lpstr>
      <vt:lpstr>PowerPoint Presentation</vt:lpstr>
      <vt:lpstr>PowerPoint Presentation</vt:lpstr>
      <vt:lpstr>Pulmonary Hypertension Chest Radiograph</vt:lpstr>
      <vt:lpstr>PowerPoint Presentation</vt:lpstr>
      <vt:lpstr>PowerPoint Presentation</vt:lpstr>
      <vt:lpstr>PowerPoint Presentation</vt:lpstr>
      <vt:lpstr>Pulmonary Hypertension Echocardiography</vt:lpstr>
      <vt:lpstr>TTE in pHTN</vt:lpstr>
      <vt:lpstr>PowerPoint Presentation</vt:lpstr>
      <vt:lpstr>PowerPoint Presentation</vt:lpstr>
      <vt:lpstr>If echo probability of PH is intermediate to high and PH is not explained by left-heart disease:   Guidelines recommend performing additional testing to detect underlying etiology.</vt:lpstr>
      <vt:lpstr>Suspected Group 3 PH (Chronic Hypoxic Lung Disease)</vt:lpstr>
      <vt:lpstr>Suspected Group 4 PH (CTEPH)</vt:lpstr>
      <vt:lpstr>Right Heart Catheterization (RHC)</vt:lpstr>
      <vt:lpstr>Why is RHC the gold standard?</vt:lpstr>
      <vt:lpstr>PowerPoint Presentation</vt:lpstr>
      <vt:lpstr>Evaluation for Group 1 and 5 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Pulmonary Hypertension</dc:title>
  <dc:creator>Kipp Johnson</dc:creator>
  <cp:lastModifiedBy>Kipp Johnson</cp:lastModifiedBy>
  <cp:revision>28</cp:revision>
  <dcterms:created xsi:type="dcterms:W3CDTF">2021-06-22T18:28:14Z</dcterms:created>
  <dcterms:modified xsi:type="dcterms:W3CDTF">2021-06-23T14:42:35Z</dcterms:modified>
</cp:coreProperties>
</file>